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33"/>
  </p:notes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9" r:id="rId10"/>
    <p:sldId id="297" r:id="rId11"/>
    <p:sldId id="298" r:id="rId12"/>
    <p:sldId id="299" r:id="rId13"/>
    <p:sldId id="270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8" r:id="rId22"/>
    <p:sldId id="307" r:id="rId23"/>
    <p:sldId id="309" r:id="rId24"/>
    <p:sldId id="310" r:id="rId25"/>
    <p:sldId id="311" r:id="rId26"/>
    <p:sldId id="312" r:id="rId27"/>
    <p:sldId id="313" r:id="rId28"/>
    <p:sldId id="315" r:id="rId29"/>
    <p:sldId id="316" r:id="rId30"/>
    <p:sldId id="317" r:id="rId31"/>
    <p:sldId id="275" r:id="rId32"/>
  </p:sldIdLst>
  <p:sldSz cx="9144000" cy="5143500" type="screen16x9"/>
  <p:notesSz cx="6858000" cy="9144000"/>
  <p:embeddedFontLst>
    <p:embeddedFont>
      <p:font typeface="Livvic" pitchFamily="2" charset="0"/>
      <p:regular r:id="rId34"/>
      <p:bold r:id="rId35"/>
      <p:italic r:id="rId36"/>
      <p:boldItalic r:id="rId37"/>
    </p:embeddedFont>
    <p:embeddedFont>
      <p:font typeface="Open Sans" panose="020B0606030504020204" pitchFamily="34" charset="0"/>
      <p:regular r:id="rId38"/>
      <p:bold r:id="rId39"/>
      <p:italic r:id="rId40"/>
      <p:boldItalic r:id="rId41"/>
    </p:embeddedFont>
    <p:embeddedFont>
      <p:font typeface="Poppins" panose="00000500000000000000" pitchFamily="2" charset="0"/>
      <p:regular r:id="rId42"/>
      <p:bold r:id="rId43"/>
      <p:italic r:id="rId44"/>
      <p:boldItalic r:id="rId45"/>
    </p:embeddedFont>
    <p:embeddedFont>
      <p:font typeface="Poppins Medium" panose="00000600000000000000" pitchFamily="2" charset="0"/>
      <p:regular r:id="rId46"/>
      <p:bold r:id="rId47"/>
      <p:italic r:id="rId48"/>
      <p:boldItalic r:id="rId49"/>
    </p:embeddedFont>
    <p:embeddedFont>
      <p:font typeface="Poppins SemiBold" panose="00000700000000000000" pitchFamily="2" charset="0"/>
      <p:regular r:id="rId50"/>
      <p:bold r:id="rId51"/>
      <p:italic r:id="rId52"/>
      <p:boldItalic r:id="rId53"/>
    </p:embeddedFont>
    <p:embeddedFont>
      <p:font typeface="Raleway" pitchFamily="2" charset="0"/>
      <p:regular r:id="rId54"/>
      <p:bold r:id="rId55"/>
      <p:italic r:id="rId56"/>
      <p:boldItalic r:id="rId57"/>
    </p:embeddedFont>
    <p:embeddedFont>
      <p:font typeface="Roboto" panose="02000000000000000000" pitchFamily="2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A0A89DA-79E0-4881-AB18-16103FB18AB9}">
  <a:tblStyle styleId="{FA0A89DA-79E0-4881-AB18-16103FB18AB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77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font" Target="fonts/font25.fntdata"/><Relationship Id="rId5" Type="http://schemas.openxmlformats.org/officeDocument/2006/relationships/slide" Target="slides/slide4.xml"/><Relationship Id="rId61" Type="http://schemas.openxmlformats.org/officeDocument/2006/relationships/font" Target="fonts/font2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font" Target="fonts/font26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font" Target="fonts/font27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4bdd05172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4bdd05172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5490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4bdd05172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4bdd05172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5597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4bdd05172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4bdd05172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6596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e013acee29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e013acee29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e013acee29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e013acee29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46911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e013acee29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e013acee29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155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e013acee29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e013acee29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51928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e013acee29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e013acee29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2444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e013acee29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e013acee29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17582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e013acee29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e013acee29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8937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e3542f3a95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e3542f3a95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e013acee29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e013acee29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26379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e013acee29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e013acee29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5728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e013acee29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e013acee29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61511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e013acee29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e013acee29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0490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e013acee29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e013acee29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21950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e013acee29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e013acee29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56254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e013acee29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e013acee29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71455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e013acee29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e013acee29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4792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e013acee29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e013acee29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76198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4bdd05172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4bdd05172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2782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b0f9523d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db0f9523d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4bdd05172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4bdd05172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10170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db0f9523dd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db0f9523dd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013acee29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e013acee29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e013acee2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e013acee2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db0f9523dd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db0f9523dd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db0f9523dd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db0f9523dd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013acee29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e013acee29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4bdd05172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4bdd05172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54469" y="4438606"/>
            <a:ext cx="331056" cy="330997"/>
          </a:xfrm>
          <a:custGeom>
            <a:avLst/>
            <a:gdLst/>
            <a:ahLst/>
            <a:cxnLst/>
            <a:rect l="l" t="t" r="r" b="b"/>
            <a:pathLst>
              <a:path w="23817" h="23817" extrusionOk="0">
                <a:moveTo>
                  <a:pt x="23817" y="0"/>
                </a:moveTo>
                <a:cubicBezTo>
                  <a:pt x="10662" y="0"/>
                  <a:pt x="0" y="10662"/>
                  <a:pt x="0" y="23817"/>
                </a:cubicBezTo>
                <a:lnTo>
                  <a:pt x="23817" y="23817"/>
                </a:lnTo>
                <a:lnTo>
                  <a:pt x="2381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719100" y="539400"/>
            <a:ext cx="7705800" cy="4064700"/>
            <a:chOff x="719100" y="539400"/>
            <a:chExt cx="7705800" cy="4064700"/>
          </a:xfrm>
        </p:grpSpPr>
        <p:cxnSp>
          <p:nvCxnSpPr>
            <p:cNvPr id="11" name="Google Shape;11;p2"/>
            <p:cNvCxnSpPr/>
            <p:nvPr/>
          </p:nvCxnSpPr>
          <p:spPr>
            <a:xfrm>
              <a:off x="719100" y="539400"/>
              <a:ext cx="7705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719100" y="4604100"/>
              <a:ext cx="7705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120175" y="951399"/>
            <a:ext cx="5874300" cy="25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5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237375" y="3620702"/>
            <a:ext cx="3969300" cy="32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/>
          <p:nvPr/>
        </p:nvSpPr>
        <p:spPr>
          <a:xfrm rot="-5400000">
            <a:off x="529251" y="4413362"/>
            <a:ext cx="381489" cy="381489"/>
          </a:xfrm>
          <a:custGeom>
            <a:avLst/>
            <a:gdLst/>
            <a:ahLst/>
            <a:cxnLst/>
            <a:rect l="l" t="t" r="r" b="b"/>
            <a:pathLst>
              <a:path w="23817" h="23817" extrusionOk="0">
                <a:moveTo>
                  <a:pt x="23817" y="0"/>
                </a:moveTo>
                <a:cubicBezTo>
                  <a:pt x="10662" y="0"/>
                  <a:pt x="0" y="10662"/>
                  <a:pt x="0" y="23817"/>
                </a:cubicBezTo>
                <a:lnTo>
                  <a:pt x="23817" y="23817"/>
                </a:lnTo>
                <a:lnTo>
                  <a:pt x="2381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title"/>
          </p:nvPr>
        </p:nvSpPr>
        <p:spPr>
          <a:xfrm>
            <a:off x="2311527" y="1561425"/>
            <a:ext cx="1934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title" idx="2"/>
          </p:nvPr>
        </p:nvSpPr>
        <p:spPr>
          <a:xfrm>
            <a:off x="5638486" y="1561425"/>
            <a:ext cx="1934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subTitle" idx="1"/>
          </p:nvPr>
        </p:nvSpPr>
        <p:spPr>
          <a:xfrm>
            <a:off x="2311525" y="1878825"/>
            <a:ext cx="1934400" cy="71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subTitle" idx="3"/>
          </p:nvPr>
        </p:nvSpPr>
        <p:spPr>
          <a:xfrm>
            <a:off x="5638476" y="1878825"/>
            <a:ext cx="1934400" cy="71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title" idx="4"/>
          </p:nvPr>
        </p:nvSpPr>
        <p:spPr>
          <a:xfrm>
            <a:off x="2311527" y="3136075"/>
            <a:ext cx="1934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title" idx="5"/>
          </p:nvPr>
        </p:nvSpPr>
        <p:spPr>
          <a:xfrm>
            <a:off x="5638475" y="3136075"/>
            <a:ext cx="1934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subTitle" idx="6"/>
          </p:nvPr>
        </p:nvSpPr>
        <p:spPr>
          <a:xfrm>
            <a:off x="2311525" y="3453475"/>
            <a:ext cx="1934400" cy="71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subTitle" idx="7"/>
          </p:nvPr>
        </p:nvSpPr>
        <p:spPr>
          <a:xfrm>
            <a:off x="5638475" y="3453475"/>
            <a:ext cx="1934400" cy="71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title" idx="8"/>
          </p:nvPr>
        </p:nvSpPr>
        <p:spPr>
          <a:xfrm>
            <a:off x="720000" y="539400"/>
            <a:ext cx="7704000" cy="5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25" name="Google Shape;125;p15"/>
          <p:cNvGrpSpPr/>
          <p:nvPr/>
        </p:nvGrpSpPr>
        <p:grpSpPr>
          <a:xfrm>
            <a:off x="719100" y="539400"/>
            <a:ext cx="7705800" cy="4064700"/>
            <a:chOff x="719100" y="539400"/>
            <a:chExt cx="7705800" cy="4064700"/>
          </a:xfrm>
        </p:grpSpPr>
        <p:cxnSp>
          <p:nvCxnSpPr>
            <p:cNvPr id="126" name="Google Shape;126;p15"/>
            <p:cNvCxnSpPr/>
            <p:nvPr/>
          </p:nvCxnSpPr>
          <p:spPr>
            <a:xfrm>
              <a:off x="719100" y="539400"/>
              <a:ext cx="7705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" name="Google Shape;127;p15"/>
            <p:cNvCxnSpPr/>
            <p:nvPr/>
          </p:nvCxnSpPr>
          <p:spPr>
            <a:xfrm>
              <a:off x="719100" y="4604100"/>
              <a:ext cx="7705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2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6"/>
          <p:cNvSpPr/>
          <p:nvPr/>
        </p:nvSpPr>
        <p:spPr>
          <a:xfrm rot="-5400000">
            <a:off x="529251" y="4413362"/>
            <a:ext cx="381489" cy="381489"/>
          </a:xfrm>
          <a:custGeom>
            <a:avLst/>
            <a:gdLst/>
            <a:ahLst/>
            <a:cxnLst/>
            <a:rect l="l" t="t" r="r" b="b"/>
            <a:pathLst>
              <a:path w="23817" h="23817" extrusionOk="0">
                <a:moveTo>
                  <a:pt x="23817" y="0"/>
                </a:moveTo>
                <a:cubicBezTo>
                  <a:pt x="10662" y="0"/>
                  <a:pt x="0" y="10662"/>
                  <a:pt x="0" y="23817"/>
                </a:cubicBezTo>
                <a:lnTo>
                  <a:pt x="23817" y="23817"/>
                </a:lnTo>
                <a:lnTo>
                  <a:pt x="2381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" name="Google Shape;130;p16"/>
          <p:cNvGrpSpPr/>
          <p:nvPr/>
        </p:nvGrpSpPr>
        <p:grpSpPr>
          <a:xfrm>
            <a:off x="719100" y="539400"/>
            <a:ext cx="7705800" cy="4064700"/>
            <a:chOff x="719100" y="539400"/>
            <a:chExt cx="7705800" cy="4064700"/>
          </a:xfrm>
        </p:grpSpPr>
        <p:cxnSp>
          <p:nvCxnSpPr>
            <p:cNvPr id="131" name="Google Shape;131;p16"/>
            <p:cNvCxnSpPr/>
            <p:nvPr/>
          </p:nvCxnSpPr>
          <p:spPr>
            <a:xfrm>
              <a:off x="719100" y="539400"/>
              <a:ext cx="7705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16"/>
            <p:cNvCxnSpPr/>
            <p:nvPr/>
          </p:nvCxnSpPr>
          <p:spPr>
            <a:xfrm>
              <a:off x="719100" y="4604100"/>
              <a:ext cx="7705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3" name="Google Shape;133;p1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3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/>
          <p:nvPr/>
        </p:nvSpPr>
        <p:spPr>
          <a:xfrm rot="5400000">
            <a:off x="8243792" y="4413356"/>
            <a:ext cx="381489" cy="381489"/>
          </a:xfrm>
          <a:custGeom>
            <a:avLst/>
            <a:gdLst/>
            <a:ahLst/>
            <a:cxnLst/>
            <a:rect l="l" t="t" r="r" b="b"/>
            <a:pathLst>
              <a:path w="23817" h="23817" extrusionOk="0">
                <a:moveTo>
                  <a:pt x="23817" y="0"/>
                </a:moveTo>
                <a:cubicBezTo>
                  <a:pt x="10662" y="0"/>
                  <a:pt x="0" y="10662"/>
                  <a:pt x="0" y="23817"/>
                </a:cubicBezTo>
                <a:lnTo>
                  <a:pt x="23817" y="23817"/>
                </a:lnTo>
                <a:lnTo>
                  <a:pt x="2381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" name="Google Shape;136;p17"/>
          <p:cNvGrpSpPr/>
          <p:nvPr/>
        </p:nvGrpSpPr>
        <p:grpSpPr>
          <a:xfrm>
            <a:off x="719100" y="539400"/>
            <a:ext cx="7705800" cy="4064700"/>
            <a:chOff x="719100" y="539400"/>
            <a:chExt cx="7705800" cy="4064700"/>
          </a:xfrm>
        </p:grpSpPr>
        <p:cxnSp>
          <p:nvCxnSpPr>
            <p:cNvPr id="137" name="Google Shape;137;p17"/>
            <p:cNvCxnSpPr/>
            <p:nvPr/>
          </p:nvCxnSpPr>
          <p:spPr>
            <a:xfrm>
              <a:off x="719100" y="539400"/>
              <a:ext cx="7705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" name="Google Shape;138;p17"/>
            <p:cNvCxnSpPr/>
            <p:nvPr/>
          </p:nvCxnSpPr>
          <p:spPr>
            <a:xfrm>
              <a:off x="719100" y="4604100"/>
              <a:ext cx="7705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9" name="Google Shape;139;p17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/>
          <p:nvPr/>
        </p:nvSpPr>
        <p:spPr>
          <a:xfrm rot="5400000">
            <a:off x="8309239" y="348662"/>
            <a:ext cx="381489" cy="381489"/>
          </a:xfrm>
          <a:custGeom>
            <a:avLst/>
            <a:gdLst/>
            <a:ahLst/>
            <a:cxnLst/>
            <a:rect l="l" t="t" r="r" b="b"/>
            <a:pathLst>
              <a:path w="23817" h="23817" extrusionOk="0">
                <a:moveTo>
                  <a:pt x="23817" y="0"/>
                </a:moveTo>
                <a:cubicBezTo>
                  <a:pt x="10662" y="0"/>
                  <a:pt x="0" y="10662"/>
                  <a:pt x="0" y="23817"/>
                </a:cubicBezTo>
                <a:lnTo>
                  <a:pt x="23817" y="23817"/>
                </a:lnTo>
                <a:lnTo>
                  <a:pt x="2381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" name="Google Shape;156;p20"/>
          <p:cNvGrpSpPr/>
          <p:nvPr/>
        </p:nvGrpSpPr>
        <p:grpSpPr>
          <a:xfrm>
            <a:off x="719100" y="539400"/>
            <a:ext cx="7705800" cy="4064700"/>
            <a:chOff x="719100" y="539400"/>
            <a:chExt cx="7705800" cy="4064700"/>
          </a:xfrm>
        </p:grpSpPr>
        <p:cxnSp>
          <p:nvCxnSpPr>
            <p:cNvPr id="157" name="Google Shape;157;p20"/>
            <p:cNvCxnSpPr/>
            <p:nvPr/>
          </p:nvCxnSpPr>
          <p:spPr>
            <a:xfrm>
              <a:off x="719100" y="539400"/>
              <a:ext cx="7705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20"/>
            <p:cNvCxnSpPr/>
            <p:nvPr/>
          </p:nvCxnSpPr>
          <p:spPr>
            <a:xfrm>
              <a:off x="719100" y="4604100"/>
              <a:ext cx="7705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9" name="Google Shape;159;p20"/>
          <p:cNvSpPr txBox="1">
            <a:spLocks noGrp="1"/>
          </p:cNvSpPr>
          <p:nvPr>
            <p:ph type="ctrTitle"/>
          </p:nvPr>
        </p:nvSpPr>
        <p:spPr>
          <a:xfrm>
            <a:off x="2998200" y="601750"/>
            <a:ext cx="4892400" cy="12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subTitle" idx="1"/>
          </p:nvPr>
        </p:nvSpPr>
        <p:spPr>
          <a:xfrm>
            <a:off x="2998200" y="1794116"/>
            <a:ext cx="48924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subTitle" idx="2"/>
          </p:nvPr>
        </p:nvSpPr>
        <p:spPr>
          <a:xfrm>
            <a:off x="2998200" y="2198653"/>
            <a:ext cx="48924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subTitle" idx="3"/>
          </p:nvPr>
        </p:nvSpPr>
        <p:spPr>
          <a:xfrm>
            <a:off x="2998200" y="4218175"/>
            <a:ext cx="4892400" cy="3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3" name="Google Shape;163;p20"/>
          <p:cNvSpPr txBox="1"/>
          <p:nvPr/>
        </p:nvSpPr>
        <p:spPr>
          <a:xfrm>
            <a:off x="2998200" y="3688925"/>
            <a:ext cx="4892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CREDITS: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 u="sng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</a:t>
            </a:r>
            <a:r>
              <a:rPr lang="en"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and includes icons by </a:t>
            </a:r>
            <a:r>
              <a:rPr lang="en" sz="1200" b="1" u="sng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 u="sng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</a:t>
            </a:r>
            <a:r>
              <a:rPr lang="en"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and infographics &amp; images by </a:t>
            </a:r>
            <a:r>
              <a:rPr lang="en" sz="1200" b="1" u="sng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 u="sng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/>
          <p:nvPr/>
        </p:nvSpPr>
        <p:spPr>
          <a:xfrm rot="5400000">
            <a:off x="8309239" y="348662"/>
            <a:ext cx="381489" cy="381489"/>
          </a:xfrm>
          <a:custGeom>
            <a:avLst/>
            <a:gdLst/>
            <a:ahLst/>
            <a:cxnLst/>
            <a:rect l="l" t="t" r="r" b="b"/>
            <a:pathLst>
              <a:path w="23817" h="23817" extrusionOk="0">
                <a:moveTo>
                  <a:pt x="23817" y="0"/>
                </a:moveTo>
                <a:cubicBezTo>
                  <a:pt x="10662" y="0"/>
                  <a:pt x="0" y="10662"/>
                  <a:pt x="0" y="23817"/>
                </a:cubicBezTo>
                <a:lnTo>
                  <a:pt x="23817" y="23817"/>
                </a:lnTo>
                <a:lnTo>
                  <a:pt x="2381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21"/>
          <p:cNvGrpSpPr/>
          <p:nvPr/>
        </p:nvGrpSpPr>
        <p:grpSpPr>
          <a:xfrm>
            <a:off x="719100" y="539400"/>
            <a:ext cx="7705800" cy="4064700"/>
            <a:chOff x="719100" y="539400"/>
            <a:chExt cx="7705800" cy="4064700"/>
          </a:xfrm>
        </p:grpSpPr>
        <p:cxnSp>
          <p:nvCxnSpPr>
            <p:cNvPr id="167" name="Google Shape;167;p21"/>
            <p:cNvCxnSpPr/>
            <p:nvPr/>
          </p:nvCxnSpPr>
          <p:spPr>
            <a:xfrm>
              <a:off x="719100" y="539400"/>
              <a:ext cx="7705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" name="Google Shape;168;p21"/>
            <p:cNvCxnSpPr/>
            <p:nvPr/>
          </p:nvCxnSpPr>
          <p:spPr>
            <a:xfrm>
              <a:off x="719100" y="4604100"/>
              <a:ext cx="7705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9" name="Google Shape;169;p21"/>
          <p:cNvGrpSpPr/>
          <p:nvPr/>
        </p:nvGrpSpPr>
        <p:grpSpPr>
          <a:xfrm rot="5400000">
            <a:off x="-430099" y="3200731"/>
            <a:ext cx="2284753" cy="1607435"/>
            <a:chOff x="5539150" y="3176875"/>
            <a:chExt cx="2029449" cy="1427308"/>
          </a:xfrm>
        </p:grpSpPr>
        <p:sp>
          <p:nvSpPr>
            <p:cNvPr id="170" name="Google Shape;170;p21"/>
            <p:cNvSpPr/>
            <p:nvPr/>
          </p:nvSpPr>
          <p:spPr>
            <a:xfrm rot="-5400000" flipH="1">
              <a:off x="6844880" y="3880443"/>
              <a:ext cx="849332" cy="598104"/>
            </a:xfrm>
            <a:custGeom>
              <a:avLst/>
              <a:gdLst/>
              <a:ahLst/>
              <a:cxnLst/>
              <a:rect l="l" t="t" r="r" b="b"/>
              <a:pathLst>
                <a:path w="47635" h="23817" extrusionOk="0">
                  <a:moveTo>
                    <a:pt x="1" y="0"/>
                  </a:moveTo>
                  <a:lnTo>
                    <a:pt x="1" y="23817"/>
                  </a:lnTo>
                  <a:lnTo>
                    <a:pt x="47634" y="23817"/>
                  </a:lnTo>
                  <a:lnTo>
                    <a:pt x="47634" y="0"/>
                  </a:lnTo>
                  <a:close/>
                </a:path>
              </a:pathLst>
            </a:custGeom>
            <a:gradFill>
              <a:gsLst>
                <a:gs pos="0">
                  <a:srgbClr val="174B67">
                    <a:alpha val="34901"/>
                  </a:srgbClr>
                </a:gs>
                <a:gs pos="100000">
                  <a:srgbClr val="174B67">
                    <a:alpha val="5882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1"/>
            <p:cNvSpPr/>
            <p:nvPr/>
          </p:nvSpPr>
          <p:spPr>
            <a:xfrm rot="-5400000" flipH="1">
              <a:off x="5541174" y="3174850"/>
              <a:ext cx="1427293" cy="1431342"/>
            </a:xfrm>
            <a:custGeom>
              <a:avLst/>
              <a:gdLst/>
              <a:ahLst/>
              <a:cxnLst/>
              <a:rect l="l" t="t" r="r" b="b"/>
              <a:pathLst>
                <a:path w="23817" h="23817" extrusionOk="0">
                  <a:moveTo>
                    <a:pt x="23817" y="0"/>
                  </a:moveTo>
                  <a:cubicBezTo>
                    <a:pt x="10662" y="0"/>
                    <a:pt x="0" y="10662"/>
                    <a:pt x="0" y="23817"/>
                  </a:cubicBezTo>
                  <a:lnTo>
                    <a:pt x="23817" y="23817"/>
                  </a:lnTo>
                  <a:lnTo>
                    <a:pt x="23817" y="0"/>
                  </a:lnTo>
                  <a:close/>
                </a:path>
              </a:pathLst>
            </a:custGeom>
            <a:gradFill>
              <a:gsLst>
                <a:gs pos="0">
                  <a:srgbClr val="174B67">
                    <a:alpha val="34901"/>
                  </a:srgbClr>
                </a:gs>
                <a:gs pos="100000">
                  <a:srgbClr val="174B67">
                    <a:alpha val="5882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1"/>
            <p:cNvSpPr/>
            <p:nvPr/>
          </p:nvSpPr>
          <p:spPr>
            <a:xfrm rot="-5400000" flipH="1">
              <a:off x="6122188" y="3755881"/>
              <a:ext cx="847111" cy="849493"/>
            </a:xfrm>
            <a:custGeom>
              <a:avLst/>
              <a:gdLst/>
              <a:ahLst/>
              <a:cxnLst/>
              <a:rect l="l" t="t" r="r" b="b"/>
              <a:pathLst>
                <a:path w="23817" h="23817" extrusionOk="0">
                  <a:moveTo>
                    <a:pt x="23817" y="0"/>
                  </a:moveTo>
                  <a:cubicBezTo>
                    <a:pt x="10662" y="0"/>
                    <a:pt x="0" y="10662"/>
                    <a:pt x="0" y="23817"/>
                  </a:cubicBezTo>
                  <a:lnTo>
                    <a:pt x="23817" y="23817"/>
                  </a:lnTo>
                  <a:lnTo>
                    <a:pt x="23817" y="0"/>
                  </a:lnTo>
                  <a:close/>
                </a:path>
              </a:pathLst>
            </a:custGeom>
            <a:gradFill>
              <a:gsLst>
                <a:gs pos="0">
                  <a:srgbClr val="174B67">
                    <a:alpha val="14901"/>
                  </a:srgbClr>
                </a:gs>
                <a:gs pos="100000">
                  <a:srgbClr val="174B67">
                    <a:alpha val="25882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2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/>
          <p:nvPr/>
        </p:nvSpPr>
        <p:spPr>
          <a:xfrm rot="-5400000">
            <a:off x="529251" y="4413362"/>
            <a:ext cx="381489" cy="381489"/>
          </a:xfrm>
          <a:custGeom>
            <a:avLst/>
            <a:gdLst/>
            <a:ahLst/>
            <a:cxnLst/>
            <a:rect l="l" t="t" r="r" b="b"/>
            <a:pathLst>
              <a:path w="23817" h="23817" extrusionOk="0">
                <a:moveTo>
                  <a:pt x="23817" y="0"/>
                </a:moveTo>
                <a:cubicBezTo>
                  <a:pt x="10662" y="0"/>
                  <a:pt x="0" y="10662"/>
                  <a:pt x="0" y="23817"/>
                </a:cubicBezTo>
                <a:lnTo>
                  <a:pt x="23817" y="23817"/>
                </a:lnTo>
                <a:lnTo>
                  <a:pt x="2381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" name="Google Shape;175;p22"/>
          <p:cNvGrpSpPr/>
          <p:nvPr/>
        </p:nvGrpSpPr>
        <p:grpSpPr>
          <a:xfrm>
            <a:off x="719100" y="539400"/>
            <a:ext cx="7705800" cy="4064700"/>
            <a:chOff x="719100" y="539400"/>
            <a:chExt cx="7705800" cy="4064700"/>
          </a:xfrm>
        </p:grpSpPr>
        <p:cxnSp>
          <p:nvCxnSpPr>
            <p:cNvPr id="176" name="Google Shape;176;p22"/>
            <p:cNvCxnSpPr/>
            <p:nvPr/>
          </p:nvCxnSpPr>
          <p:spPr>
            <a:xfrm>
              <a:off x="719100" y="539400"/>
              <a:ext cx="7705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" name="Google Shape;177;p22"/>
            <p:cNvCxnSpPr/>
            <p:nvPr/>
          </p:nvCxnSpPr>
          <p:spPr>
            <a:xfrm>
              <a:off x="719100" y="4604100"/>
              <a:ext cx="7705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8" name="Google Shape;178;p22"/>
          <p:cNvGrpSpPr/>
          <p:nvPr/>
        </p:nvGrpSpPr>
        <p:grpSpPr>
          <a:xfrm rot="10800000" flipH="1">
            <a:off x="6949440" y="209181"/>
            <a:ext cx="2284753" cy="1607435"/>
            <a:chOff x="5539150" y="3176875"/>
            <a:chExt cx="2029449" cy="1427308"/>
          </a:xfrm>
        </p:grpSpPr>
        <p:sp>
          <p:nvSpPr>
            <p:cNvPr id="179" name="Google Shape;179;p22"/>
            <p:cNvSpPr/>
            <p:nvPr/>
          </p:nvSpPr>
          <p:spPr>
            <a:xfrm rot="-5400000" flipH="1">
              <a:off x="6844880" y="3880443"/>
              <a:ext cx="849332" cy="598104"/>
            </a:xfrm>
            <a:custGeom>
              <a:avLst/>
              <a:gdLst/>
              <a:ahLst/>
              <a:cxnLst/>
              <a:rect l="l" t="t" r="r" b="b"/>
              <a:pathLst>
                <a:path w="47635" h="23817" extrusionOk="0">
                  <a:moveTo>
                    <a:pt x="1" y="0"/>
                  </a:moveTo>
                  <a:lnTo>
                    <a:pt x="1" y="23817"/>
                  </a:lnTo>
                  <a:lnTo>
                    <a:pt x="47634" y="23817"/>
                  </a:lnTo>
                  <a:lnTo>
                    <a:pt x="47634" y="0"/>
                  </a:lnTo>
                  <a:close/>
                </a:path>
              </a:pathLst>
            </a:custGeom>
            <a:gradFill>
              <a:gsLst>
                <a:gs pos="0">
                  <a:srgbClr val="174B67">
                    <a:alpha val="34901"/>
                  </a:srgbClr>
                </a:gs>
                <a:gs pos="100000">
                  <a:srgbClr val="174B67">
                    <a:alpha val="5882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2"/>
            <p:cNvSpPr/>
            <p:nvPr/>
          </p:nvSpPr>
          <p:spPr>
            <a:xfrm rot="-5400000" flipH="1">
              <a:off x="5541174" y="3174850"/>
              <a:ext cx="1427293" cy="1431342"/>
            </a:xfrm>
            <a:custGeom>
              <a:avLst/>
              <a:gdLst/>
              <a:ahLst/>
              <a:cxnLst/>
              <a:rect l="l" t="t" r="r" b="b"/>
              <a:pathLst>
                <a:path w="23817" h="23817" extrusionOk="0">
                  <a:moveTo>
                    <a:pt x="23817" y="0"/>
                  </a:moveTo>
                  <a:cubicBezTo>
                    <a:pt x="10662" y="0"/>
                    <a:pt x="0" y="10662"/>
                    <a:pt x="0" y="23817"/>
                  </a:cubicBezTo>
                  <a:lnTo>
                    <a:pt x="23817" y="23817"/>
                  </a:lnTo>
                  <a:lnTo>
                    <a:pt x="23817" y="0"/>
                  </a:lnTo>
                  <a:close/>
                </a:path>
              </a:pathLst>
            </a:custGeom>
            <a:gradFill>
              <a:gsLst>
                <a:gs pos="0">
                  <a:srgbClr val="174B67">
                    <a:alpha val="34901"/>
                  </a:srgbClr>
                </a:gs>
                <a:gs pos="100000">
                  <a:srgbClr val="174B67">
                    <a:alpha val="5882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2"/>
            <p:cNvSpPr/>
            <p:nvPr/>
          </p:nvSpPr>
          <p:spPr>
            <a:xfrm rot="-5400000" flipH="1">
              <a:off x="6122188" y="3755881"/>
              <a:ext cx="847111" cy="849493"/>
            </a:xfrm>
            <a:custGeom>
              <a:avLst/>
              <a:gdLst/>
              <a:ahLst/>
              <a:cxnLst/>
              <a:rect l="l" t="t" r="r" b="b"/>
              <a:pathLst>
                <a:path w="23817" h="23817" extrusionOk="0">
                  <a:moveTo>
                    <a:pt x="23817" y="0"/>
                  </a:moveTo>
                  <a:cubicBezTo>
                    <a:pt x="10662" y="0"/>
                    <a:pt x="0" y="10662"/>
                    <a:pt x="0" y="23817"/>
                  </a:cubicBezTo>
                  <a:lnTo>
                    <a:pt x="23817" y="23817"/>
                  </a:lnTo>
                  <a:lnTo>
                    <a:pt x="23817" y="0"/>
                  </a:lnTo>
                  <a:close/>
                </a:path>
              </a:pathLst>
            </a:custGeom>
            <a:gradFill>
              <a:gsLst>
                <a:gs pos="0">
                  <a:srgbClr val="174B67">
                    <a:alpha val="14901"/>
                  </a:srgbClr>
                </a:gs>
                <a:gs pos="100000">
                  <a:srgbClr val="174B67">
                    <a:alpha val="25882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 rot="10800000">
            <a:off x="8243792" y="4413356"/>
            <a:ext cx="381489" cy="381489"/>
          </a:xfrm>
          <a:custGeom>
            <a:avLst/>
            <a:gdLst/>
            <a:ahLst/>
            <a:cxnLst/>
            <a:rect l="l" t="t" r="r" b="b"/>
            <a:pathLst>
              <a:path w="23817" h="23817" extrusionOk="0">
                <a:moveTo>
                  <a:pt x="23817" y="0"/>
                </a:moveTo>
                <a:cubicBezTo>
                  <a:pt x="10662" y="0"/>
                  <a:pt x="0" y="10662"/>
                  <a:pt x="0" y="23817"/>
                </a:cubicBezTo>
                <a:lnTo>
                  <a:pt x="23817" y="23817"/>
                </a:lnTo>
                <a:lnTo>
                  <a:pt x="2381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 idx="2"/>
          </p:nvPr>
        </p:nvSpPr>
        <p:spPr>
          <a:xfrm>
            <a:off x="720000" y="1801575"/>
            <a:ext cx="352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 idx="3"/>
          </p:nvPr>
        </p:nvSpPr>
        <p:spPr>
          <a:xfrm>
            <a:off x="4901688" y="1801575"/>
            <a:ext cx="352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720000" y="2195175"/>
            <a:ext cx="3522300" cy="19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4"/>
          </p:nvPr>
        </p:nvSpPr>
        <p:spPr>
          <a:xfrm>
            <a:off x="4901700" y="2195175"/>
            <a:ext cx="3522300" cy="19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9pPr>
          </a:lstStyle>
          <a:p>
            <a:endParaRPr/>
          </a:p>
        </p:txBody>
      </p:sp>
      <p:grpSp>
        <p:nvGrpSpPr>
          <p:cNvPr id="37" name="Google Shape;37;p5"/>
          <p:cNvGrpSpPr/>
          <p:nvPr/>
        </p:nvGrpSpPr>
        <p:grpSpPr>
          <a:xfrm>
            <a:off x="719100" y="539400"/>
            <a:ext cx="7705800" cy="4064700"/>
            <a:chOff x="719100" y="539400"/>
            <a:chExt cx="7705800" cy="4064700"/>
          </a:xfrm>
        </p:grpSpPr>
        <p:cxnSp>
          <p:nvCxnSpPr>
            <p:cNvPr id="38" name="Google Shape;38;p5"/>
            <p:cNvCxnSpPr/>
            <p:nvPr/>
          </p:nvCxnSpPr>
          <p:spPr>
            <a:xfrm>
              <a:off x="719100" y="539400"/>
              <a:ext cx="7705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39;p5"/>
            <p:cNvCxnSpPr/>
            <p:nvPr/>
          </p:nvCxnSpPr>
          <p:spPr>
            <a:xfrm>
              <a:off x="719100" y="4604100"/>
              <a:ext cx="7705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 flipH="1">
            <a:off x="8233251" y="348662"/>
            <a:ext cx="381489" cy="381489"/>
          </a:xfrm>
          <a:custGeom>
            <a:avLst/>
            <a:gdLst/>
            <a:ahLst/>
            <a:cxnLst/>
            <a:rect l="l" t="t" r="r" b="b"/>
            <a:pathLst>
              <a:path w="23817" h="23817" extrusionOk="0">
                <a:moveTo>
                  <a:pt x="23817" y="0"/>
                </a:moveTo>
                <a:cubicBezTo>
                  <a:pt x="10662" y="0"/>
                  <a:pt x="0" y="10662"/>
                  <a:pt x="0" y="23817"/>
                </a:cubicBezTo>
                <a:lnTo>
                  <a:pt x="23817" y="23817"/>
                </a:lnTo>
                <a:lnTo>
                  <a:pt x="2381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719100" y="539400"/>
            <a:ext cx="7705800" cy="4064700"/>
            <a:chOff x="719100" y="539400"/>
            <a:chExt cx="7705800" cy="4064700"/>
          </a:xfrm>
        </p:grpSpPr>
        <p:cxnSp>
          <p:nvCxnSpPr>
            <p:cNvPr id="43" name="Google Shape;43;p6"/>
            <p:cNvCxnSpPr/>
            <p:nvPr/>
          </p:nvCxnSpPr>
          <p:spPr>
            <a:xfrm>
              <a:off x="719100" y="539400"/>
              <a:ext cx="7705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44;p6"/>
            <p:cNvCxnSpPr/>
            <p:nvPr/>
          </p:nvCxnSpPr>
          <p:spPr>
            <a:xfrm>
              <a:off x="719100" y="4604100"/>
              <a:ext cx="7705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/>
          <p:nvPr/>
        </p:nvSpPr>
        <p:spPr>
          <a:xfrm rot="-5400000" flipH="1">
            <a:off x="529251" y="4413362"/>
            <a:ext cx="381489" cy="381489"/>
          </a:xfrm>
          <a:custGeom>
            <a:avLst/>
            <a:gdLst/>
            <a:ahLst/>
            <a:cxnLst/>
            <a:rect l="l" t="t" r="r" b="b"/>
            <a:pathLst>
              <a:path w="23817" h="23817" extrusionOk="0">
                <a:moveTo>
                  <a:pt x="23817" y="0"/>
                </a:moveTo>
                <a:cubicBezTo>
                  <a:pt x="10662" y="0"/>
                  <a:pt x="0" y="10662"/>
                  <a:pt x="0" y="23817"/>
                </a:cubicBezTo>
                <a:lnTo>
                  <a:pt x="23817" y="23817"/>
                </a:lnTo>
                <a:lnTo>
                  <a:pt x="2381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1302700" y="1389775"/>
            <a:ext cx="5490000" cy="132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1"/>
          </p:nvPr>
        </p:nvSpPr>
        <p:spPr>
          <a:xfrm>
            <a:off x="1302700" y="2793725"/>
            <a:ext cx="5490000" cy="868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50" name="Google Shape;50;p7"/>
          <p:cNvGrpSpPr/>
          <p:nvPr/>
        </p:nvGrpSpPr>
        <p:grpSpPr>
          <a:xfrm>
            <a:off x="719100" y="539400"/>
            <a:ext cx="7705800" cy="4064700"/>
            <a:chOff x="719100" y="539400"/>
            <a:chExt cx="7705800" cy="4064700"/>
          </a:xfrm>
        </p:grpSpPr>
        <p:cxnSp>
          <p:nvCxnSpPr>
            <p:cNvPr id="51" name="Google Shape;51;p7"/>
            <p:cNvCxnSpPr/>
            <p:nvPr/>
          </p:nvCxnSpPr>
          <p:spPr>
            <a:xfrm>
              <a:off x="719100" y="539400"/>
              <a:ext cx="7705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7"/>
            <p:cNvCxnSpPr/>
            <p:nvPr/>
          </p:nvCxnSpPr>
          <p:spPr>
            <a:xfrm>
              <a:off x="719100" y="4604100"/>
              <a:ext cx="7705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3" name="Google Shape;53;p7"/>
          <p:cNvSpPr/>
          <p:nvPr/>
        </p:nvSpPr>
        <p:spPr>
          <a:xfrm rot="5400000">
            <a:off x="8020160" y="204135"/>
            <a:ext cx="670627" cy="670508"/>
          </a:xfrm>
          <a:custGeom>
            <a:avLst/>
            <a:gdLst/>
            <a:ahLst/>
            <a:cxnLst/>
            <a:rect l="l" t="t" r="r" b="b"/>
            <a:pathLst>
              <a:path w="23817" h="23817" extrusionOk="0">
                <a:moveTo>
                  <a:pt x="23817" y="0"/>
                </a:moveTo>
                <a:cubicBezTo>
                  <a:pt x="10662" y="0"/>
                  <a:pt x="0" y="10662"/>
                  <a:pt x="0" y="23817"/>
                </a:cubicBezTo>
                <a:lnTo>
                  <a:pt x="23817" y="23817"/>
                </a:lnTo>
                <a:lnTo>
                  <a:pt x="23817" y="0"/>
                </a:lnTo>
                <a:close/>
              </a:path>
            </a:pathLst>
          </a:custGeom>
          <a:gradFill>
            <a:gsLst>
              <a:gs pos="0">
                <a:srgbClr val="174B67">
                  <a:alpha val="34901"/>
                </a:srgbClr>
              </a:gs>
              <a:gs pos="100000">
                <a:srgbClr val="174B67">
                  <a:alpha val="5882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/>
          <p:nvPr/>
        </p:nvSpPr>
        <p:spPr>
          <a:xfrm rot="10800000">
            <a:off x="8243792" y="4413356"/>
            <a:ext cx="381489" cy="381489"/>
          </a:xfrm>
          <a:custGeom>
            <a:avLst/>
            <a:gdLst/>
            <a:ahLst/>
            <a:cxnLst/>
            <a:rect l="l" t="t" r="r" b="b"/>
            <a:pathLst>
              <a:path w="23817" h="23817" extrusionOk="0">
                <a:moveTo>
                  <a:pt x="23817" y="0"/>
                </a:moveTo>
                <a:cubicBezTo>
                  <a:pt x="10662" y="0"/>
                  <a:pt x="0" y="10662"/>
                  <a:pt x="0" y="23817"/>
                </a:cubicBezTo>
                <a:lnTo>
                  <a:pt x="23817" y="23817"/>
                </a:lnTo>
                <a:lnTo>
                  <a:pt x="2381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56;p8"/>
          <p:cNvGrpSpPr/>
          <p:nvPr/>
        </p:nvGrpSpPr>
        <p:grpSpPr>
          <a:xfrm>
            <a:off x="719100" y="539400"/>
            <a:ext cx="7705800" cy="4064700"/>
            <a:chOff x="719100" y="539400"/>
            <a:chExt cx="7705800" cy="4064700"/>
          </a:xfrm>
        </p:grpSpPr>
        <p:cxnSp>
          <p:nvCxnSpPr>
            <p:cNvPr id="57" name="Google Shape;57;p8"/>
            <p:cNvCxnSpPr/>
            <p:nvPr/>
          </p:nvCxnSpPr>
          <p:spPr>
            <a:xfrm>
              <a:off x="719100" y="539400"/>
              <a:ext cx="7705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8"/>
            <p:cNvCxnSpPr/>
            <p:nvPr/>
          </p:nvCxnSpPr>
          <p:spPr>
            <a:xfrm>
              <a:off x="719100" y="4604100"/>
              <a:ext cx="7705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3270000" y="1517550"/>
            <a:ext cx="5154000" cy="21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/>
          <p:nvPr/>
        </p:nvSpPr>
        <p:spPr>
          <a:xfrm rot="-5400000">
            <a:off x="529251" y="4413362"/>
            <a:ext cx="381489" cy="381489"/>
          </a:xfrm>
          <a:custGeom>
            <a:avLst/>
            <a:gdLst/>
            <a:ahLst/>
            <a:cxnLst/>
            <a:rect l="l" t="t" r="r" b="b"/>
            <a:pathLst>
              <a:path w="23817" h="23817" extrusionOk="0">
                <a:moveTo>
                  <a:pt x="23817" y="0"/>
                </a:moveTo>
                <a:cubicBezTo>
                  <a:pt x="10662" y="0"/>
                  <a:pt x="0" y="10662"/>
                  <a:pt x="0" y="23817"/>
                </a:cubicBezTo>
                <a:lnTo>
                  <a:pt x="23817" y="23817"/>
                </a:lnTo>
                <a:lnTo>
                  <a:pt x="2381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1"/>
          </p:nvPr>
        </p:nvSpPr>
        <p:spPr>
          <a:xfrm>
            <a:off x="720000" y="1570575"/>
            <a:ext cx="4047000" cy="21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-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marL="4114800" lvl="8" indent="-2667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4" name="Google Shape;64;p9"/>
          <p:cNvGrpSpPr/>
          <p:nvPr/>
        </p:nvGrpSpPr>
        <p:grpSpPr>
          <a:xfrm>
            <a:off x="719100" y="539400"/>
            <a:ext cx="7705800" cy="4064700"/>
            <a:chOff x="719100" y="539400"/>
            <a:chExt cx="7705800" cy="4064700"/>
          </a:xfrm>
        </p:grpSpPr>
        <p:cxnSp>
          <p:nvCxnSpPr>
            <p:cNvPr id="65" name="Google Shape;65;p9"/>
            <p:cNvCxnSpPr/>
            <p:nvPr/>
          </p:nvCxnSpPr>
          <p:spPr>
            <a:xfrm>
              <a:off x="719100" y="539400"/>
              <a:ext cx="7705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9"/>
            <p:cNvCxnSpPr/>
            <p:nvPr/>
          </p:nvCxnSpPr>
          <p:spPr>
            <a:xfrm>
              <a:off x="719100" y="4604100"/>
              <a:ext cx="7705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>
            <a:spLocks noGrp="1"/>
          </p:cNvSpPr>
          <p:nvPr>
            <p:ph type="pic" idx="2"/>
          </p:nvPr>
        </p:nvSpPr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0"/>
          <p:cNvSpPr txBox="1">
            <a:spLocks noGrp="1"/>
          </p:cNvSpPr>
          <p:nvPr>
            <p:ph type="body" idx="1"/>
          </p:nvPr>
        </p:nvSpPr>
        <p:spPr>
          <a:xfrm>
            <a:off x="1150150" y="3999000"/>
            <a:ext cx="6843600" cy="60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Poppins SemiBold"/>
              <a:buNone/>
              <a:defRPr sz="2500"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/>
          <p:nvPr/>
        </p:nvSpPr>
        <p:spPr>
          <a:xfrm>
            <a:off x="8233251" y="4413362"/>
            <a:ext cx="381489" cy="381489"/>
          </a:xfrm>
          <a:custGeom>
            <a:avLst/>
            <a:gdLst/>
            <a:ahLst/>
            <a:cxnLst/>
            <a:rect l="l" t="t" r="r" b="b"/>
            <a:pathLst>
              <a:path w="23817" h="23817" extrusionOk="0">
                <a:moveTo>
                  <a:pt x="23817" y="0"/>
                </a:moveTo>
                <a:cubicBezTo>
                  <a:pt x="10662" y="0"/>
                  <a:pt x="0" y="10662"/>
                  <a:pt x="0" y="23817"/>
                </a:cubicBezTo>
                <a:lnTo>
                  <a:pt x="23817" y="23817"/>
                </a:lnTo>
                <a:lnTo>
                  <a:pt x="2381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13"/>
          <p:cNvGrpSpPr/>
          <p:nvPr/>
        </p:nvGrpSpPr>
        <p:grpSpPr>
          <a:xfrm>
            <a:off x="719100" y="539400"/>
            <a:ext cx="7705800" cy="4064700"/>
            <a:chOff x="719100" y="539400"/>
            <a:chExt cx="7705800" cy="4064700"/>
          </a:xfrm>
        </p:grpSpPr>
        <p:cxnSp>
          <p:nvCxnSpPr>
            <p:cNvPr id="85" name="Google Shape;85;p13"/>
            <p:cNvCxnSpPr/>
            <p:nvPr/>
          </p:nvCxnSpPr>
          <p:spPr>
            <a:xfrm>
              <a:off x="719100" y="539400"/>
              <a:ext cx="7705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" name="Google Shape;86;p13"/>
            <p:cNvCxnSpPr/>
            <p:nvPr/>
          </p:nvCxnSpPr>
          <p:spPr>
            <a:xfrm>
              <a:off x="719100" y="4604100"/>
              <a:ext cx="7705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2"/>
          </p:nvPr>
        </p:nvSpPr>
        <p:spPr>
          <a:xfrm>
            <a:off x="853112" y="2164725"/>
            <a:ext cx="3292800" cy="3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3"/>
          </p:nvPr>
        </p:nvSpPr>
        <p:spPr>
          <a:xfrm>
            <a:off x="4999514" y="2164725"/>
            <a:ext cx="3292800" cy="3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853112" y="2484449"/>
            <a:ext cx="3292800" cy="3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4"/>
          </p:nvPr>
        </p:nvSpPr>
        <p:spPr>
          <a:xfrm>
            <a:off x="4999514" y="2484474"/>
            <a:ext cx="3292800" cy="3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5"/>
          </p:nvPr>
        </p:nvSpPr>
        <p:spPr>
          <a:xfrm>
            <a:off x="851688" y="3726225"/>
            <a:ext cx="3292800" cy="3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6"/>
          </p:nvPr>
        </p:nvSpPr>
        <p:spPr>
          <a:xfrm>
            <a:off x="4998111" y="3726225"/>
            <a:ext cx="3292800" cy="3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7"/>
          </p:nvPr>
        </p:nvSpPr>
        <p:spPr>
          <a:xfrm>
            <a:off x="851726" y="4045999"/>
            <a:ext cx="3292800" cy="3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8"/>
          </p:nvPr>
        </p:nvSpPr>
        <p:spPr>
          <a:xfrm>
            <a:off x="4998138" y="4046025"/>
            <a:ext cx="3292800" cy="3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9" hasCustomPrompt="1"/>
          </p:nvPr>
        </p:nvSpPr>
        <p:spPr>
          <a:xfrm>
            <a:off x="853113" y="1423425"/>
            <a:ext cx="775800" cy="66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4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13" hasCustomPrompt="1"/>
          </p:nvPr>
        </p:nvSpPr>
        <p:spPr>
          <a:xfrm>
            <a:off x="853100" y="2984924"/>
            <a:ext cx="775800" cy="66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4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14" hasCustomPrompt="1"/>
          </p:nvPr>
        </p:nvSpPr>
        <p:spPr>
          <a:xfrm>
            <a:off x="4998100" y="1423424"/>
            <a:ext cx="775800" cy="66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4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15" hasCustomPrompt="1"/>
          </p:nvPr>
        </p:nvSpPr>
        <p:spPr>
          <a:xfrm>
            <a:off x="4998100" y="2934225"/>
            <a:ext cx="775800" cy="71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4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Char char="●"/>
              <a:defRPr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Char char="○"/>
              <a:defRPr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Char char="■"/>
              <a:defRPr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Char char="●"/>
              <a:defRPr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Char char="○"/>
              <a:defRPr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Char char="■"/>
              <a:defRPr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Char char="●"/>
              <a:defRPr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Char char="○"/>
              <a:defRPr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Char char="■"/>
              <a:defRPr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1" r:id="rId10"/>
    <p:sldLayoutId id="2147483662" r:id="rId11"/>
    <p:sldLayoutId id="2147483663" r:id="rId12"/>
    <p:sldLayoutId id="2147483666" r:id="rId13"/>
    <p:sldLayoutId id="2147483667" r:id="rId14"/>
    <p:sldLayoutId id="2147483668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slide" Target="slide26.xml"/><Relationship Id="rId9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>
            <a:spLocks noGrp="1"/>
          </p:cNvSpPr>
          <p:nvPr>
            <p:ph type="ctrTitle"/>
          </p:nvPr>
        </p:nvSpPr>
        <p:spPr>
          <a:xfrm>
            <a:off x="743415" y="1042340"/>
            <a:ext cx="6058828" cy="18781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5400" dirty="0"/>
              <a:t>OGTIP Internship Project: Python</a:t>
            </a:r>
            <a:endParaRPr sz="5400" b="0" dirty="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93" name="Google Shape;193;p26"/>
          <p:cNvSpPr txBox="1">
            <a:spLocks noGrp="1"/>
          </p:cNvSpPr>
          <p:nvPr>
            <p:ph type="subTitle" idx="1"/>
          </p:nvPr>
        </p:nvSpPr>
        <p:spPr>
          <a:xfrm>
            <a:off x="832626" y="2920519"/>
            <a:ext cx="5092390" cy="8165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2000" dirty="0"/>
              <a:t>EDA - Exploratory Data Analysis for Loan Default Risk Prediction</a:t>
            </a:r>
            <a:endParaRPr sz="1600" dirty="0"/>
          </a:p>
        </p:txBody>
      </p:sp>
      <p:grpSp>
        <p:nvGrpSpPr>
          <p:cNvPr id="194" name="Google Shape;194;p26"/>
          <p:cNvGrpSpPr/>
          <p:nvPr/>
        </p:nvGrpSpPr>
        <p:grpSpPr>
          <a:xfrm>
            <a:off x="7406640" y="0"/>
            <a:ext cx="1763123" cy="2853109"/>
            <a:chOff x="7400700" y="0"/>
            <a:chExt cx="1747050" cy="2853109"/>
          </a:xfrm>
        </p:grpSpPr>
        <p:sp>
          <p:nvSpPr>
            <p:cNvPr id="195" name="Google Shape;195;p26"/>
            <p:cNvSpPr/>
            <p:nvPr/>
          </p:nvSpPr>
          <p:spPr>
            <a:xfrm rot="5400000">
              <a:off x="7402546" y="1107904"/>
              <a:ext cx="1743359" cy="1747050"/>
            </a:xfrm>
            <a:custGeom>
              <a:avLst/>
              <a:gdLst/>
              <a:ahLst/>
              <a:cxnLst/>
              <a:rect l="l" t="t" r="r" b="b"/>
              <a:pathLst>
                <a:path w="23818" h="23818" extrusionOk="0">
                  <a:moveTo>
                    <a:pt x="0" y="1"/>
                  </a:moveTo>
                  <a:lnTo>
                    <a:pt x="0" y="23817"/>
                  </a:lnTo>
                  <a:cubicBezTo>
                    <a:pt x="13155" y="23817"/>
                    <a:pt x="23817" y="13155"/>
                    <a:pt x="23817" y="1"/>
                  </a:cubicBezTo>
                  <a:close/>
                </a:path>
              </a:pathLst>
            </a:custGeom>
            <a:gradFill>
              <a:gsLst>
                <a:gs pos="0">
                  <a:srgbClr val="174B67">
                    <a:alpha val="34901"/>
                  </a:srgbClr>
                </a:gs>
                <a:gs pos="100000">
                  <a:srgbClr val="174B67">
                    <a:alpha val="588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6"/>
            <p:cNvSpPr/>
            <p:nvPr/>
          </p:nvSpPr>
          <p:spPr>
            <a:xfrm rot="5400000">
              <a:off x="8036028" y="1107829"/>
              <a:ext cx="1109800" cy="1113645"/>
            </a:xfrm>
            <a:custGeom>
              <a:avLst/>
              <a:gdLst/>
              <a:ahLst/>
              <a:cxnLst/>
              <a:rect l="l" t="t" r="r" b="b"/>
              <a:pathLst>
                <a:path w="11909" h="11910" extrusionOk="0">
                  <a:moveTo>
                    <a:pt x="0" y="1"/>
                  </a:moveTo>
                  <a:lnTo>
                    <a:pt x="0" y="11909"/>
                  </a:lnTo>
                  <a:cubicBezTo>
                    <a:pt x="6581" y="11909"/>
                    <a:pt x="11909" y="6581"/>
                    <a:pt x="11909" y="1"/>
                  </a:cubicBezTo>
                  <a:close/>
                </a:path>
              </a:pathLst>
            </a:custGeom>
            <a:gradFill>
              <a:gsLst>
                <a:gs pos="0">
                  <a:srgbClr val="174B67">
                    <a:alpha val="14901"/>
                    <a:alpha val="15000"/>
                  </a:srgbClr>
                </a:gs>
                <a:gs pos="100000">
                  <a:srgbClr val="174B67">
                    <a:alpha val="30196"/>
                    <a:alpha val="1500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6"/>
            <p:cNvSpPr/>
            <p:nvPr/>
          </p:nvSpPr>
          <p:spPr>
            <a:xfrm rot="5400000">
              <a:off x="8036028" y="-1922"/>
              <a:ext cx="1109800" cy="1113645"/>
            </a:xfrm>
            <a:custGeom>
              <a:avLst/>
              <a:gdLst/>
              <a:ahLst/>
              <a:cxnLst/>
              <a:rect l="l" t="t" r="r" b="b"/>
              <a:pathLst>
                <a:path w="11909" h="11910" extrusionOk="0">
                  <a:moveTo>
                    <a:pt x="0" y="1"/>
                  </a:moveTo>
                  <a:cubicBezTo>
                    <a:pt x="0" y="6581"/>
                    <a:pt x="5334" y="11909"/>
                    <a:pt x="11908" y="11909"/>
                  </a:cubicBezTo>
                  <a:lnTo>
                    <a:pt x="11908" y="1"/>
                  </a:lnTo>
                  <a:close/>
                </a:path>
              </a:pathLst>
            </a:custGeom>
            <a:gradFill>
              <a:gsLst>
                <a:gs pos="0">
                  <a:srgbClr val="293F5D">
                    <a:alpha val="20000"/>
                  </a:srgbClr>
                </a:gs>
                <a:gs pos="100000">
                  <a:srgbClr val="4B4F73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A6660AA-F91B-33E1-F4BA-267508392A0C}"/>
              </a:ext>
            </a:extLst>
          </p:cNvPr>
          <p:cNvSpPr txBox="1"/>
          <p:nvPr/>
        </p:nvSpPr>
        <p:spPr>
          <a:xfrm>
            <a:off x="5449229" y="4093764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Ramya Panchatcharam</a:t>
            </a:r>
          </a:p>
          <a:p>
            <a:pPr algn="r"/>
            <a:r>
              <a:rPr lang="en-US" dirty="0"/>
              <a:t>15/09/2024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97DBC1-44B9-198C-B701-7AD67BA773FD}"/>
              </a:ext>
            </a:extLst>
          </p:cNvPr>
          <p:cNvSpPr txBox="1"/>
          <p:nvPr/>
        </p:nvSpPr>
        <p:spPr>
          <a:xfrm>
            <a:off x="816483" y="1787112"/>
            <a:ext cx="3192809" cy="1075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200" dirty="0">
                <a:solidFill>
                  <a:schemeClr val="dk1"/>
                </a:solidFill>
                <a:latin typeface="Livvic"/>
              </a:rPr>
              <a:t>Identify missing data using </a:t>
            </a:r>
            <a:r>
              <a:rPr lang="en-US" sz="1200" dirty="0" err="1">
                <a:solidFill>
                  <a:schemeClr val="dk1"/>
                </a:solidFill>
                <a:latin typeface="Livvic"/>
              </a:rPr>
              <a:t>isnull</a:t>
            </a:r>
            <a:r>
              <a:rPr lang="en-US" sz="1200" dirty="0">
                <a:solidFill>
                  <a:schemeClr val="dk1"/>
                </a:solidFill>
                <a:latin typeface="Livvic"/>
              </a:rPr>
              <a:t>().sum().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200" dirty="0">
                <a:solidFill>
                  <a:schemeClr val="dk1"/>
                </a:solidFill>
                <a:latin typeface="Livvic"/>
              </a:rPr>
              <a:t>Treat missing values with techniques like </a:t>
            </a:r>
            <a:r>
              <a:rPr lang="en-US" sz="1200" dirty="0" err="1">
                <a:solidFill>
                  <a:schemeClr val="dk1"/>
                </a:solidFill>
                <a:latin typeface="Livvic"/>
              </a:rPr>
              <a:t>fillna</a:t>
            </a:r>
            <a:r>
              <a:rPr lang="en-US" sz="1200" dirty="0">
                <a:solidFill>
                  <a:schemeClr val="dk1"/>
                </a:solidFill>
                <a:latin typeface="Livvic"/>
              </a:rPr>
              <a:t>(), </a:t>
            </a:r>
            <a:r>
              <a:rPr lang="en-US" sz="1200" dirty="0" err="1">
                <a:solidFill>
                  <a:schemeClr val="dk1"/>
                </a:solidFill>
                <a:latin typeface="Livvic"/>
              </a:rPr>
              <a:t>dropna</a:t>
            </a:r>
            <a:r>
              <a:rPr lang="en-US" sz="1200" dirty="0">
                <a:solidFill>
                  <a:schemeClr val="dk1"/>
                </a:solidFill>
                <a:latin typeface="Livvic"/>
              </a:rPr>
              <a:t>(), or imputation.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sz="1200" dirty="0">
              <a:solidFill>
                <a:schemeClr val="dk1"/>
              </a:solidFill>
              <a:latin typeface="Livvic"/>
            </a:endParaRPr>
          </a:p>
        </p:txBody>
      </p:sp>
      <p:sp>
        <p:nvSpPr>
          <p:cNvPr id="14" name="Google Shape;329;p35">
            <a:extLst>
              <a:ext uri="{FF2B5EF4-FFF2-40B4-BE49-F238E27FC236}">
                <a16:creationId xmlns:a16="http://schemas.microsoft.com/office/drawing/2014/main" id="{250F479C-0756-062D-C2D6-51EEADC67EC2}"/>
              </a:ext>
            </a:extLst>
          </p:cNvPr>
          <p:cNvSpPr txBox="1">
            <a:spLocks/>
          </p:cNvSpPr>
          <p:nvPr/>
        </p:nvSpPr>
        <p:spPr>
          <a:xfrm>
            <a:off x="712966" y="734657"/>
            <a:ext cx="8044172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/>
              <a:t>Steps for EDA - </a:t>
            </a:r>
            <a:r>
              <a:rPr lang="en-US" sz="2800" dirty="0">
                <a:sym typeface="Arial"/>
              </a:rPr>
              <a:t>Handling Missing Values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F2DA9D-EDAE-69B2-286A-317B3DFB3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766" y="1722091"/>
            <a:ext cx="4160880" cy="2545300"/>
          </a:xfrm>
          <a:prstGeom prst="rect">
            <a:avLst/>
          </a:prstGeom>
        </p:spPr>
      </p:pic>
      <p:sp>
        <p:nvSpPr>
          <p:cNvPr id="20" name="Rectangle 6">
            <a:extLst>
              <a:ext uri="{FF2B5EF4-FFF2-40B4-BE49-F238E27FC236}">
                <a16:creationId xmlns:a16="http://schemas.microsoft.com/office/drawing/2014/main" id="{74FAA71A-506E-655A-96EA-4497FA8C3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9396" y="3112970"/>
            <a:ext cx="2349914" cy="945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defTabSz="914400" eaLnBrk="0" fontAlgn="base" latinLnBrk="0" hangingPunct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altLang="en-US" sz="1050" dirty="0">
                <a:solidFill>
                  <a:schemeClr val="dk1"/>
                </a:solidFill>
                <a:latin typeface="Livvic"/>
              </a:rPr>
              <a:t>Use a seaborn heatmap to visualize missing values in </a:t>
            </a:r>
            <a:r>
              <a:rPr lang="en-US" altLang="en-US" sz="1050" dirty="0" err="1">
                <a:solidFill>
                  <a:schemeClr val="dk1"/>
                </a:solidFill>
                <a:latin typeface="Livvic"/>
              </a:rPr>
              <a:t>application_data</a:t>
            </a:r>
            <a:r>
              <a:rPr lang="en-US" altLang="en-US" sz="1050" dirty="0">
                <a:solidFill>
                  <a:schemeClr val="dk1"/>
                </a:solidFill>
                <a:latin typeface="Livvic"/>
              </a:rPr>
              <a:t>, with red indicating high missingness and blue showing complete columns. 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D69AF91-8D81-8498-4091-3B9C020BA28D}"/>
              </a:ext>
            </a:extLst>
          </p:cNvPr>
          <p:cNvCxnSpPr>
            <a:cxnSpLocks/>
          </p:cNvCxnSpPr>
          <p:nvPr/>
        </p:nvCxnSpPr>
        <p:spPr>
          <a:xfrm flipH="1">
            <a:off x="3488788" y="3523957"/>
            <a:ext cx="583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131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97DBC1-44B9-198C-B701-7AD67BA773FD}"/>
              </a:ext>
            </a:extLst>
          </p:cNvPr>
          <p:cNvSpPr txBox="1"/>
          <p:nvPr/>
        </p:nvSpPr>
        <p:spPr>
          <a:xfrm>
            <a:off x="787791" y="3433651"/>
            <a:ext cx="3192809" cy="1089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100" dirty="0">
                <a:solidFill>
                  <a:schemeClr val="dk1"/>
                </a:solidFill>
                <a:latin typeface="Livvic"/>
              </a:rPr>
              <a:t>Females have a higher default rate but also more non-defaulters. </a:t>
            </a:r>
          </a:p>
          <a:p>
            <a:pPr marL="171450" lvl="0" indent="-17145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100" dirty="0">
                <a:solidFill>
                  <a:schemeClr val="dk1"/>
                </a:solidFill>
                <a:latin typeface="Livvic"/>
              </a:rPr>
              <a:t>The "XNA" category for missing gender data is significant, indicating incomplete information.</a:t>
            </a:r>
          </a:p>
        </p:txBody>
      </p:sp>
      <p:sp>
        <p:nvSpPr>
          <p:cNvPr id="14" name="Google Shape;329;p35">
            <a:extLst>
              <a:ext uri="{FF2B5EF4-FFF2-40B4-BE49-F238E27FC236}">
                <a16:creationId xmlns:a16="http://schemas.microsoft.com/office/drawing/2014/main" id="{250F479C-0756-062D-C2D6-51EEADC67EC2}"/>
              </a:ext>
            </a:extLst>
          </p:cNvPr>
          <p:cNvSpPr txBox="1">
            <a:spLocks/>
          </p:cNvSpPr>
          <p:nvPr/>
        </p:nvSpPr>
        <p:spPr>
          <a:xfrm>
            <a:off x="720000" y="539400"/>
            <a:ext cx="77040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/>
              <a:t>Steps for EDA - </a:t>
            </a:r>
            <a:r>
              <a:rPr lang="en-US" sz="3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Univariate Analysis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B89908-67B7-3DE8-CE04-FA4D788B406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720000" y="1321452"/>
            <a:ext cx="3742007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100" b="1" dirty="0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1. Analyzing how loan repayment is affected by Gender: Defaulters vs. Non-Defaulters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32670D-99AB-E6D9-C36B-BBB2E04E9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1923513"/>
            <a:ext cx="2791339" cy="145225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C3A7884-8128-D2FA-E4BA-950E28F189AB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340086" y="1321451"/>
            <a:ext cx="3742007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</a:pPr>
            <a:r>
              <a:rPr lang="en-US" altLang="en-US" sz="1100" b="1" dirty="0">
                <a:solidFill>
                  <a:schemeClr val="dk1"/>
                </a:solidFill>
                <a:latin typeface="Poppins"/>
                <a:cs typeface="Poppins"/>
              </a:rPr>
              <a:t>2. </a:t>
            </a:r>
            <a:r>
              <a:rPr lang="en-US" sz="1100" b="1" dirty="0">
                <a:solidFill>
                  <a:schemeClr val="dk1"/>
                </a:solidFill>
                <a:latin typeface="Poppins"/>
                <a:cs typeface="Poppins"/>
              </a:rPr>
              <a:t> Visualizing the Distribution of Numerical Features</a:t>
            </a:r>
            <a:endParaRPr lang="en-US" altLang="en-US" sz="1100" b="1" dirty="0">
              <a:solidFill>
                <a:schemeClr val="dk1"/>
              </a:solidFill>
              <a:latin typeface="Poppins"/>
              <a:cs typeface="Poppin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A11E10-8619-02D6-328C-F084A54AB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575" y="1836151"/>
            <a:ext cx="3192809" cy="18073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AA2109-C2AA-694B-6892-28BC0E31674B}"/>
              </a:ext>
            </a:extLst>
          </p:cNvPr>
          <p:cNvSpPr txBox="1"/>
          <p:nvPr/>
        </p:nvSpPr>
        <p:spPr>
          <a:xfrm>
            <a:off x="4199206" y="3643532"/>
            <a:ext cx="4572000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100" dirty="0">
                <a:solidFill>
                  <a:schemeClr val="dk1"/>
                </a:solidFill>
                <a:latin typeface="Livvic"/>
              </a:rPr>
              <a:t>Income level and loan amount are key factors in predicting loan default, but age shows no clear distinction.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100" dirty="0">
                <a:solidFill>
                  <a:schemeClr val="dk1"/>
                </a:solidFill>
                <a:latin typeface="Livvic"/>
              </a:rPr>
              <a:t>Further analysis is needed to understand age's interaction with income and credit history.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F6F7D7-D487-AC0D-EB59-BCFDB4049511}"/>
              </a:ext>
            </a:extLst>
          </p:cNvPr>
          <p:cNvSpPr txBox="1"/>
          <p:nvPr/>
        </p:nvSpPr>
        <p:spPr>
          <a:xfrm>
            <a:off x="6112413" y="4678281"/>
            <a:ext cx="3031587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endParaRPr lang="en-US" i="1" dirty="0"/>
          </a:p>
          <a:p>
            <a:pPr algn="r"/>
            <a:r>
              <a:rPr lang="en-US" sz="900" i="1" dirty="0">
                <a:solidFill>
                  <a:schemeClr val="dk1"/>
                </a:solidFill>
                <a:latin typeface="Livvic"/>
              </a:rPr>
              <a:t>For a deeper analysis, refer to the notebook.</a:t>
            </a:r>
          </a:p>
        </p:txBody>
      </p:sp>
    </p:spTree>
    <p:extLst>
      <p:ext uri="{BB962C8B-B14F-4D97-AF65-F5344CB8AC3E}">
        <p14:creationId xmlns:p14="http://schemas.microsoft.com/office/powerpoint/2010/main" val="2105132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97DBC1-44B9-198C-B701-7AD67BA773FD}"/>
              </a:ext>
            </a:extLst>
          </p:cNvPr>
          <p:cNvSpPr txBox="1"/>
          <p:nvPr/>
        </p:nvSpPr>
        <p:spPr>
          <a:xfrm>
            <a:off x="822960" y="3868214"/>
            <a:ext cx="3192809" cy="672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200" dirty="0">
                <a:solidFill>
                  <a:schemeClr val="dk1"/>
                </a:solidFill>
                <a:latin typeface="Livvic"/>
              </a:rPr>
              <a:t>There is a positive trend, other factors likely affect the relationship between income and credit amount.</a:t>
            </a:r>
          </a:p>
        </p:txBody>
      </p:sp>
      <p:sp>
        <p:nvSpPr>
          <p:cNvPr id="14" name="Google Shape;329;p35">
            <a:extLst>
              <a:ext uri="{FF2B5EF4-FFF2-40B4-BE49-F238E27FC236}">
                <a16:creationId xmlns:a16="http://schemas.microsoft.com/office/drawing/2014/main" id="{250F479C-0756-062D-C2D6-51EEADC67EC2}"/>
              </a:ext>
            </a:extLst>
          </p:cNvPr>
          <p:cNvSpPr txBox="1">
            <a:spLocks/>
          </p:cNvSpPr>
          <p:nvPr/>
        </p:nvSpPr>
        <p:spPr>
          <a:xfrm>
            <a:off x="720000" y="539400"/>
            <a:ext cx="77040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/>
              <a:t>Steps for EDA - Bivariate Analysis</a:t>
            </a:r>
            <a:b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B89908-67B7-3DE8-CE04-FA4D788B406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720000" y="1321452"/>
            <a:ext cx="3742007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100" b="1" dirty="0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1. </a:t>
            </a:r>
            <a:r>
              <a:rPr lang="en-US" sz="1100" b="1" dirty="0">
                <a:solidFill>
                  <a:schemeClr val="dk1"/>
                </a:solidFill>
                <a:latin typeface="Poppins"/>
                <a:cs typeface="Poppins"/>
              </a:rPr>
              <a:t>Visualizing Relationships Between variables in </a:t>
            </a:r>
            <a:r>
              <a:rPr lang="en-US" sz="1100" b="1" dirty="0" err="1">
                <a:solidFill>
                  <a:schemeClr val="dk1"/>
                </a:solidFill>
                <a:latin typeface="Poppins"/>
                <a:cs typeface="Poppins"/>
              </a:rPr>
              <a:t>application_data</a:t>
            </a:r>
            <a:r>
              <a:rPr lang="en-US" sz="1100" b="1" dirty="0">
                <a:solidFill>
                  <a:schemeClr val="dk1"/>
                </a:solidFill>
                <a:latin typeface="Poppins"/>
                <a:cs typeface="Poppins"/>
              </a:rPr>
              <a:t> file</a:t>
            </a:r>
            <a:endParaRPr lang="en-US" altLang="en-US" sz="1100" b="1" dirty="0">
              <a:solidFill>
                <a:schemeClr val="dk1"/>
              </a:solidFill>
              <a:latin typeface="Poppins"/>
              <a:cs typeface="Poppins"/>
              <a:sym typeface="Poppin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3A7884-8128-D2FA-E4BA-950E28F189AB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340086" y="1321451"/>
            <a:ext cx="3742007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</a:pPr>
            <a:r>
              <a:rPr lang="en-US" altLang="en-US" sz="1100" b="1" dirty="0">
                <a:solidFill>
                  <a:schemeClr val="dk1"/>
                </a:solidFill>
                <a:latin typeface="Poppins"/>
                <a:cs typeface="Poppins"/>
              </a:rPr>
              <a:t>2. </a:t>
            </a:r>
            <a:r>
              <a:rPr lang="en-US" sz="1100" b="1" dirty="0">
                <a:solidFill>
                  <a:schemeClr val="dk1"/>
                </a:solidFill>
                <a:latin typeface="Poppins"/>
                <a:cs typeface="Poppins"/>
              </a:rPr>
              <a:t> Relationship Between DAYS_EMPLOYED and Loan Default (TARGET)</a:t>
            </a:r>
            <a:endParaRPr lang="en-US" altLang="en-US" sz="1100" b="1" dirty="0">
              <a:solidFill>
                <a:schemeClr val="dk1"/>
              </a:solidFill>
              <a:latin typeface="Poppins"/>
              <a:cs typeface="Poppi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AA2109-C2AA-694B-6892-28BC0E31674B}"/>
              </a:ext>
            </a:extLst>
          </p:cNvPr>
          <p:cNvSpPr txBox="1"/>
          <p:nvPr/>
        </p:nvSpPr>
        <p:spPr>
          <a:xfrm>
            <a:off x="4283612" y="3902824"/>
            <a:ext cx="3798481" cy="672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200" dirty="0">
                <a:solidFill>
                  <a:schemeClr val="dk1"/>
                </a:solidFill>
                <a:latin typeface="Livvic"/>
              </a:rPr>
              <a:t>longer employment durations seem to reduce default risk, but further analysis is needed for deeper insights.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16012-CA43-B49B-5529-4F2259D4978F}"/>
              </a:ext>
            </a:extLst>
          </p:cNvPr>
          <p:cNvSpPr txBox="1"/>
          <p:nvPr/>
        </p:nvSpPr>
        <p:spPr>
          <a:xfrm>
            <a:off x="6112413" y="4678281"/>
            <a:ext cx="3031587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endParaRPr lang="en-US" i="1" dirty="0"/>
          </a:p>
          <a:p>
            <a:pPr algn="r"/>
            <a:r>
              <a:rPr lang="en-US" sz="900" i="1" dirty="0">
                <a:solidFill>
                  <a:schemeClr val="dk1"/>
                </a:solidFill>
                <a:latin typeface="Livvic"/>
              </a:rPr>
              <a:t>For a deeper analysis, refer to the notebook.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C8AFB0-0A86-2FFC-9600-9269BA344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1920239"/>
            <a:ext cx="2897945" cy="18921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7B2AC5-EB25-E508-AB7A-A9F742B57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086" y="1920239"/>
            <a:ext cx="3602485" cy="193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405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29;p35">
            <a:extLst>
              <a:ext uri="{FF2B5EF4-FFF2-40B4-BE49-F238E27FC236}">
                <a16:creationId xmlns:a16="http://schemas.microsoft.com/office/drawing/2014/main" id="{63FB5A52-1A00-B6E8-32F9-256C7BA038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539750"/>
            <a:ext cx="7702550" cy="517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Steps for EDA - Bivariate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6CC750-9F5A-48EC-9621-B5E65E432C68}"/>
              </a:ext>
            </a:extLst>
          </p:cNvPr>
          <p:cNvSpPr txBox="1"/>
          <p:nvPr/>
        </p:nvSpPr>
        <p:spPr>
          <a:xfrm>
            <a:off x="720725" y="1204946"/>
            <a:ext cx="385127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dk1"/>
                </a:solidFill>
                <a:latin typeface="Poppins"/>
                <a:cs typeface="Poppins"/>
              </a:rPr>
              <a:t>3. Correlation Heatmap of Key Financial Features for Non-Defaulters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C3995D-9AAB-9AEF-0877-205FA4D46E86}"/>
              </a:ext>
            </a:extLst>
          </p:cNvPr>
          <p:cNvSpPr txBox="1"/>
          <p:nvPr/>
        </p:nvSpPr>
        <p:spPr>
          <a:xfrm>
            <a:off x="4572000" y="1204945"/>
            <a:ext cx="385127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dk1"/>
                </a:solidFill>
                <a:latin typeface="Poppins"/>
                <a:cs typeface="Poppins"/>
              </a:rPr>
              <a:t>4. Correlation Heatmap of Key Financial Features for Defaulters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1D0595-1AEE-B714-1376-4961EE8FB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331" y="1635832"/>
            <a:ext cx="3370301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DB520C-49AD-CB1F-C75D-19FEC023C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404" y="1635832"/>
            <a:ext cx="3291842" cy="2286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7745E08-151D-6560-681C-7953A3A82BA2}"/>
              </a:ext>
            </a:extLst>
          </p:cNvPr>
          <p:cNvSpPr txBox="1"/>
          <p:nvPr/>
        </p:nvSpPr>
        <p:spPr>
          <a:xfrm>
            <a:off x="815925" y="4009629"/>
            <a:ext cx="7547317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100" dirty="0">
                <a:solidFill>
                  <a:schemeClr val="dk1"/>
                </a:solidFill>
                <a:latin typeface="Livvic"/>
              </a:rPr>
              <a:t>The heatmaps shows strong links between AMT_CREDIT, AMT_ANNUITY, and AMT_GOODS_PRICE. AMT_INCOME_TOTAL is moderately correlated with AMT_CREDIT. DAYS_BIRTH and EXT_SOURCE_2 show weak relationships with financial features in both (Non-defaulters and defaulters)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29;p35">
            <a:extLst>
              <a:ext uri="{FF2B5EF4-FFF2-40B4-BE49-F238E27FC236}">
                <a16:creationId xmlns:a16="http://schemas.microsoft.com/office/drawing/2014/main" id="{63FB5A52-1A00-B6E8-32F9-256C7BA038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539750"/>
            <a:ext cx="7702550" cy="517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Steps for EDA - Bivariate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6CC750-9F5A-48EC-9621-B5E65E432C68}"/>
              </a:ext>
            </a:extLst>
          </p:cNvPr>
          <p:cNvSpPr txBox="1"/>
          <p:nvPr/>
        </p:nvSpPr>
        <p:spPr>
          <a:xfrm>
            <a:off x="776996" y="1240155"/>
            <a:ext cx="67351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dk1"/>
                </a:solidFill>
                <a:latin typeface="Poppins"/>
                <a:cs typeface="Poppins"/>
              </a:rPr>
              <a:t>5. Violin Plot for AMT_CREDIT by NAME_INCOME_TYPE in </a:t>
            </a:r>
            <a:r>
              <a:rPr lang="en-US" sz="1100" b="1" dirty="0" err="1">
                <a:solidFill>
                  <a:schemeClr val="dk1"/>
                </a:solidFill>
                <a:latin typeface="Poppins"/>
                <a:cs typeface="Poppins"/>
              </a:rPr>
              <a:t>application_data</a:t>
            </a:r>
            <a:r>
              <a:rPr lang="en-US" sz="1100" b="1" dirty="0">
                <a:solidFill>
                  <a:schemeClr val="dk1"/>
                </a:solidFill>
                <a:latin typeface="Poppins"/>
                <a:cs typeface="Poppins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59291D-2167-8C7F-62C7-00614B681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2" y="1636568"/>
            <a:ext cx="5838092" cy="26271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917874-56DE-AC85-2BF1-AB96ED4ECBE4}"/>
              </a:ext>
            </a:extLst>
          </p:cNvPr>
          <p:cNvSpPr txBox="1"/>
          <p:nvPr/>
        </p:nvSpPr>
        <p:spPr>
          <a:xfrm>
            <a:off x="6843934" y="1636568"/>
            <a:ext cx="1579341" cy="1265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200" dirty="0">
                <a:solidFill>
                  <a:schemeClr val="dk1"/>
                </a:solidFill>
                <a:latin typeface="Livvic"/>
              </a:rPr>
              <a:t>Income type is a key factor in credit amount distribution, influencing credit profiles and risk assessment.</a:t>
            </a:r>
          </a:p>
        </p:txBody>
      </p:sp>
    </p:spTree>
    <p:extLst>
      <p:ext uri="{BB962C8B-B14F-4D97-AF65-F5344CB8AC3E}">
        <p14:creationId xmlns:p14="http://schemas.microsoft.com/office/powerpoint/2010/main" val="2240795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29;p35">
            <a:extLst>
              <a:ext uri="{FF2B5EF4-FFF2-40B4-BE49-F238E27FC236}">
                <a16:creationId xmlns:a16="http://schemas.microsoft.com/office/drawing/2014/main" id="{63FB5A52-1A00-B6E8-32F9-256C7BA038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539750"/>
            <a:ext cx="7702550" cy="517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Steps for EDA - Time-Based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6CC750-9F5A-48EC-9621-B5E65E432C68}"/>
              </a:ext>
            </a:extLst>
          </p:cNvPr>
          <p:cNvSpPr txBox="1"/>
          <p:nvPr/>
        </p:nvSpPr>
        <p:spPr>
          <a:xfrm>
            <a:off x="776996" y="1240155"/>
            <a:ext cx="673515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dk1"/>
                </a:solidFill>
                <a:latin typeface="Poppins"/>
                <a:cs typeface="Poppins"/>
              </a:rPr>
              <a:t>1. Compare the distribution of AGE_YEARS and YEARS_EMPLOYED for defaulters vs. non-defaulters.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17874-56DE-AC85-2BF1-AB96ED4ECBE4}"/>
              </a:ext>
            </a:extLst>
          </p:cNvPr>
          <p:cNvSpPr txBox="1"/>
          <p:nvPr/>
        </p:nvSpPr>
        <p:spPr>
          <a:xfrm>
            <a:off x="1433267" y="4060262"/>
            <a:ext cx="6514979" cy="475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200" dirty="0">
                <a:solidFill>
                  <a:schemeClr val="dk1"/>
                </a:solidFill>
                <a:latin typeface="Livvic"/>
              </a:rPr>
              <a:t>This visualization provides a comparative view of how age varies between the two target groups, helping to identify any potential age-related patterns in loan default behavior.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E4DB02-878B-B65D-4AF9-0F971C3FE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703" y="1789289"/>
            <a:ext cx="5609737" cy="227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055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29;p35">
            <a:extLst>
              <a:ext uri="{FF2B5EF4-FFF2-40B4-BE49-F238E27FC236}">
                <a16:creationId xmlns:a16="http://schemas.microsoft.com/office/drawing/2014/main" id="{63FB5A52-1A00-B6E8-32F9-256C7BA038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4" y="539750"/>
            <a:ext cx="8134887" cy="517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Steps for EDA - Target Variable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6CC750-9F5A-48EC-9621-B5E65E432C68}"/>
              </a:ext>
            </a:extLst>
          </p:cNvPr>
          <p:cNvSpPr txBox="1"/>
          <p:nvPr/>
        </p:nvSpPr>
        <p:spPr>
          <a:xfrm>
            <a:off x="776997" y="1240155"/>
            <a:ext cx="269772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dk1"/>
                </a:solidFill>
                <a:latin typeface="Poppins"/>
                <a:cs typeface="Poppins"/>
              </a:rPr>
              <a:t>1. </a:t>
            </a:r>
            <a:r>
              <a:rPr lang="en-US" sz="1100" b="1" i="0" dirty="0">
                <a:solidFill>
                  <a:srgbClr val="80008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sz="1100" b="1" dirty="0">
                <a:solidFill>
                  <a:schemeClr val="dk1"/>
                </a:solidFill>
                <a:latin typeface="Poppins"/>
                <a:cs typeface="Poppins"/>
              </a:rPr>
              <a:t>Distribution of Contract Type by TARGET in </a:t>
            </a:r>
            <a:r>
              <a:rPr lang="en-US" sz="1100" b="1" dirty="0" err="1">
                <a:solidFill>
                  <a:schemeClr val="dk1"/>
                </a:solidFill>
                <a:latin typeface="Poppins"/>
                <a:cs typeface="Poppins"/>
              </a:rPr>
              <a:t>application_data</a:t>
            </a:r>
            <a:endParaRPr lang="en-US" sz="1100" b="1" dirty="0">
              <a:solidFill>
                <a:schemeClr val="dk1"/>
              </a:solidFill>
              <a:latin typeface="Poppins"/>
              <a:cs typeface="Poppi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17874-56DE-AC85-2BF1-AB96ED4ECBE4}"/>
              </a:ext>
            </a:extLst>
          </p:cNvPr>
          <p:cNvSpPr txBox="1"/>
          <p:nvPr/>
        </p:nvSpPr>
        <p:spPr>
          <a:xfrm>
            <a:off x="914398" y="3718241"/>
            <a:ext cx="3552093" cy="805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100" dirty="0">
                <a:solidFill>
                  <a:schemeClr val="dk1"/>
                </a:solidFill>
                <a:latin typeface="Livvic"/>
              </a:rPr>
              <a:t>The chart shows cash loans are the most common contract type at TARGET, with most individuals holding cash and revolving loans not classified as "Default."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EE1CD7-385E-D638-1CC2-1A5E1AC06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8" y="1772528"/>
            <a:ext cx="3003453" cy="18442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425C2B-2745-008A-E1FB-74D000BCAB17}"/>
              </a:ext>
            </a:extLst>
          </p:cNvPr>
          <p:cNvSpPr txBox="1"/>
          <p:nvPr/>
        </p:nvSpPr>
        <p:spPr>
          <a:xfrm>
            <a:off x="4840215" y="1194476"/>
            <a:ext cx="269772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dk1"/>
                </a:solidFill>
                <a:latin typeface="Poppins"/>
                <a:cs typeface="Poppins"/>
              </a:rPr>
              <a:t>2. </a:t>
            </a:r>
            <a:r>
              <a:rPr lang="en-US" sz="1100" b="1" i="0" dirty="0">
                <a:solidFill>
                  <a:srgbClr val="80008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sz="1100" b="1" dirty="0">
                <a:solidFill>
                  <a:schemeClr val="dk1"/>
                </a:solidFill>
                <a:latin typeface="Poppins"/>
                <a:cs typeface="Poppins"/>
              </a:rPr>
              <a:t>Distribution of Gender by TARGET in </a:t>
            </a:r>
            <a:r>
              <a:rPr lang="en-US" sz="1100" b="1" dirty="0" err="1">
                <a:solidFill>
                  <a:schemeClr val="dk1"/>
                </a:solidFill>
                <a:latin typeface="Poppins"/>
                <a:cs typeface="Poppins"/>
              </a:rPr>
              <a:t>application_data</a:t>
            </a:r>
            <a:endParaRPr lang="en-US" sz="1100" b="1" dirty="0">
              <a:solidFill>
                <a:schemeClr val="dk1"/>
              </a:solidFill>
              <a:latin typeface="Poppins"/>
              <a:cs typeface="Poppin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A72323-C312-F3F2-59E5-93E213DD2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747" y="1772528"/>
            <a:ext cx="3083668" cy="18442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64CFBA-332C-8FBF-132B-C37F2289AF39}"/>
              </a:ext>
            </a:extLst>
          </p:cNvPr>
          <p:cNvSpPr txBox="1"/>
          <p:nvPr/>
        </p:nvSpPr>
        <p:spPr>
          <a:xfrm>
            <a:off x="4875802" y="3718241"/>
            <a:ext cx="36632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dk1"/>
                </a:solidFill>
                <a:latin typeface="Livvic"/>
              </a:rPr>
              <a:t>The chart shows that TARGET has more female employees than male employees.</a:t>
            </a:r>
          </a:p>
        </p:txBody>
      </p:sp>
    </p:spTree>
    <p:extLst>
      <p:ext uri="{BB962C8B-B14F-4D97-AF65-F5344CB8AC3E}">
        <p14:creationId xmlns:p14="http://schemas.microsoft.com/office/powerpoint/2010/main" val="3266262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29;p35">
            <a:extLst>
              <a:ext uri="{FF2B5EF4-FFF2-40B4-BE49-F238E27FC236}">
                <a16:creationId xmlns:a16="http://schemas.microsoft.com/office/drawing/2014/main" id="{63FB5A52-1A00-B6E8-32F9-256C7BA038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4" y="539750"/>
            <a:ext cx="8134887" cy="517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Steps for EDA - Target Variable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6CC750-9F5A-48EC-9621-B5E65E432C68}"/>
              </a:ext>
            </a:extLst>
          </p:cNvPr>
          <p:cNvSpPr txBox="1"/>
          <p:nvPr/>
        </p:nvSpPr>
        <p:spPr>
          <a:xfrm>
            <a:off x="776996" y="1240155"/>
            <a:ext cx="67351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dk1"/>
                </a:solidFill>
                <a:latin typeface="Poppins"/>
                <a:cs typeface="Poppins"/>
              </a:rPr>
              <a:t>3. </a:t>
            </a:r>
            <a:r>
              <a:rPr lang="en-US" sz="1400" b="1" i="0" dirty="0">
                <a:solidFill>
                  <a:srgbClr val="80008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sz="1100" b="1" dirty="0">
                <a:solidFill>
                  <a:schemeClr val="dk1"/>
                </a:solidFill>
                <a:latin typeface="Poppins"/>
                <a:cs typeface="Poppins"/>
              </a:rPr>
              <a:t>Distribution of Occupation Type by TARGET in application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17874-56DE-AC85-2BF1-AB96ED4ECBE4}"/>
              </a:ext>
            </a:extLst>
          </p:cNvPr>
          <p:cNvSpPr txBox="1"/>
          <p:nvPr/>
        </p:nvSpPr>
        <p:spPr>
          <a:xfrm>
            <a:off x="6843934" y="1730812"/>
            <a:ext cx="1579341" cy="2175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100" dirty="0">
                <a:solidFill>
                  <a:schemeClr val="dk1"/>
                </a:solidFill>
                <a:latin typeface="Livvic"/>
              </a:rPr>
              <a:t>The chart shows the distribution of occupation types by TARGET, which is likely a company or organization.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100" dirty="0">
                <a:solidFill>
                  <a:schemeClr val="dk1"/>
                </a:solidFill>
                <a:latin typeface="Livvic"/>
              </a:rPr>
              <a:t>It shows that drivers, laborers, and sales staff are the most common occupations.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3D2077-47EF-93B5-B840-86CBFA69A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332" y="1656914"/>
            <a:ext cx="5943602" cy="267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10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29;p35">
            <a:extLst>
              <a:ext uri="{FF2B5EF4-FFF2-40B4-BE49-F238E27FC236}">
                <a16:creationId xmlns:a16="http://schemas.microsoft.com/office/drawing/2014/main" id="{63FB5A52-1A00-B6E8-32F9-256C7BA038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4" y="539750"/>
            <a:ext cx="8134887" cy="517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Steps for EDA - Multivariate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6CC750-9F5A-48EC-9621-B5E65E432C68}"/>
              </a:ext>
            </a:extLst>
          </p:cNvPr>
          <p:cNvSpPr txBox="1"/>
          <p:nvPr/>
        </p:nvSpPr>
        <p:spPr>
          <a:xfrm>
            <a:off x="776996" y="1162783"/>
            <a:ext cx="67351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dk1"/>
                </a:solidFill>
                <a:latin typeface="Poppins"/>
                <a:cs typeface="Poppins"/>
              </a:rPr>
              <a:t>1. </a:t>
            </a:r>
            <a:r>
              <a:rPr lang="en-US" sz="1400" b="1" i="0" dirty="0">
                <a:solidFill>
                  <a:srgbClr val="80008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sz="1100" b="1" dirty="0">
                <a:solidFill>
                  <a:schemeClr val="dk1"/>
                </a:solidFill>
                <a:latin typeface="Poppins"/>
                <a:cs typeface="Poppins"/>
              </a:rPr>
              <a:t>Distribution of Occupation Type by TARGET in application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00CFA9-4207-6A96-5BFE-DD1006A06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50" y="1446821"/>
            <a:ext cx="5282633" cy="29493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46B49D-5814-8092-8413-56A32A759D45}"/>
              </a:ext>
            </a:extLst>
          </p:cNvPr>
          <p:cNvSpPr txBox="1"/>
          <p:nvPr/>
        </p:nvSpPr>
        <p:spPr>
          <a:xfrm>
            <a:off x="6414869" y="1224375"/>
            <a:ext cx="1579341" cy="3365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100" dirty="0">
                <a:solidFill>
                  <a:schemeClr val="dk1"/>
                </a:solidFill>
                <a:latin typeface="Livvic"/>
              </a:rPr>
              <a:t>The chart shows the distribution of occupation types by TARGET, which is likely a company or organization.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100" dirty="0">
                <a:solidFill>
                  <a:schemeClr val="dk1"/>
                </a:solidFill>
                <a:latin typeface="Livvic"/>
              </a:rPr>
              <a:t>The pair plot reveals significant correlations, distributions, and outliers among the features.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100" dirty="0">
                <a:solidFill>
                  <a:schemeClr val="dk1"/>
                </a:solidFill>
                <a:latin typeface="Livvic"/>
              </a:rPr>
              <a:t>Distributions: Right-skewed distributions for income and credit amounts.</a:t>
            </a:r>
          </a:p>
        </p:txBody>
      </p:sp>
    </p:spTree>
    <p:extLst>
      <p:ext uri="{BB962C8B-B14F-4D97-AF65-F5344CB8AC3E}">
        <p14:creationId xmlns:p14="http://schemas.microsoft.com/office/powerpoint/2010/main" val="242153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29;p35">
            <a:extLst>
              <a:ext uri="{FF2B5EF4-FFF2-40B4-BE49-F238E27FC236}">
                <a16:creationId xmlns:a16="http://schemas.microsoft.com/office/drawing/2014/main" id="{63FB5A52-1A00-B6E8-32F9-256C7BA038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4" y="539750"/>
            <a:ext cx="8134887" cy="517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Steps for EDA - Outlier Detection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6CC750-9F5A-48EC-9621-B5E65E432C68}"/>
              </a:ext>
            </a:extLst>
          </p:cNvPr>
          <p:cNvSpPr txBox="1"/>
          <p:nvPr/>
        </p:nvSpPr>
        <p:spPr>
          <a:xfrm>
            <a:off x="776996" y="1240155"/>
            <a:ext cx="72626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dk1"/>
                </a:solidFill>
                <a:latin typeface="Poppins"/>
                <a:cs typeface="Poppins"/>
              </a:rPr>
              <a:t>1. </a:t>
            </a:r>
            <a:r>
              <a:rPr lang="en-US" sz="1100" b="1" i="0" dirty="0">
                <a:solidFill>
                  <a:srgbClr val="80008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sz="1100" b="1" dirty="0">
                <a:solidFill>
                  <a:schemeClr val="dk1"/>
                </a:solidFill>
                <a:latin typeface="Poppins"/>
                <a:cs typeface="Poppins"/>
              </a:rPr>
              <a:t>To Detect Outliers in the </a:t>
            </a:r>
            <a:r>
              <a:rPr lang="en-US" sz="1100" b="1" dirty="0" err="1">
                <a:solidFill>
                  <a:schemeClr val="dk1"/>
                </a:solidFill>
                <a:latin typeface="Poppins"/>
                <a:cs typeface="Poppins"/>
              </a:rPr>
              <a:t>Application_data</a:t>
            </a:r>
            <a:r>
              <a:rPr lang="en-US" sz="1100" b="1" dirty="0">
                <a:solidFill>
                  <a:schemeClr val="dk1"/>
                </a:solidFill>
                <a:latin typeface="Poppins"/>
                <a:cs typeface="Poppins"/>
              </a:rPr>
              <a:t> and Decide on Their Treatment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17874-56DE-AC85-2BF1-AB96ED4ECBE4}"/>
              </a:ext>
            </a:extLst>
          </p:cNvPr>
          <p:cNvSpPr txBox="1"/>
          <p:nvPr/>
        </p:nvSpPr>
        <p:spPr>
          <a:xfrm>
            <a:off x="1132448" y="3570530"/>
            <a:ext cx="6879104" cy="4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100" dirty="0">
                <a:solidFill>
                  <a:schemeClr val="dk1"/>
                </a:solidFill>
                <a:latin typeface="Livvic"/>
              </a:rPr>
              <a:t>Using Caps outliers in a </a:t>
            </a:r>
            <a:r>
              <a:rPr lang="en-US" sz="1100" dirty="0" err="1">
                <a:solidFill>
                  <a:schemeClr val="dk1"/>
                </a:solidFill>
                <a:latin typeface="Livvic"/>
              </a:rPr>
              <a:t>DataFrame</a:t>
            </a:r>
            <a:r>
              <a:rPr lang="en-US" sz="1100" dirty="0">
                <a:solidFill>
                  <a:schemeClr val="dk1"/>
                </a:solidFill>
                <a:latin typeface="Livvic"/>
              </a:rPr>
              <a:t> using a specified percentile-based approach. It then visualizes the distribution of the data after outlier treatment using box plots.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FC4230-E8C9-3D65-7E62-2846DA7F0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517" y="1668224"/>
            <a:ext cx="3319974" cy="16055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3A0F9A-DC87-B4C8-D605-EEBE0AAE0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097" y="1668223"/>
            <a:ext cx="3031588" cy="160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638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>
            <a:spLocks noGrp="1"/>
          </p:cNvSpPr>
          <p:nvPr>
            <p:ph type="title" idx="14"/>
          </p:nvPr>
        </p:nvSpPr>
        <p:spPr>
          <a:xfrm>
            <a:off x="4998096" y="1423424"/>
            <a:ext cx="64008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02</a:t>
            </a:r>
            <a:endParaRPr sz="2400" dirty="0"/>
          </a:p>
        </p:txBody>
      </p:sp>
      <p:sp>
        <p:nvSpPr>
          <p:cNvPr id="212" name="Google Shape;212;p28"/>
          <p:cNvSpPr txBox="1">
            <a:spLocks noGrp="1"/>
          </p:cNvSpPr>
          <p:nvPr>
            <p:ph type="title" idx="15"/>
          </p:nvPr>
        </p:nvSpPr>
        <p:spPr>
          <a:xfrm>
            <a:off x="4995344" y="2376163"/>
            <a:ext cx="64008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04</a:t>
            </a:r>
            <a:endParaRPr sz="2400" dirty="0"/>
          </a:p>
        </p:txBody>
      </p:sp>
      <p:sp>
        <p:nvSpPr>
          <p:cNvPr id="213" name="Google Shape;213;p28"/>
          <p:cNvSpPr txBox="1">
            <a:spLocks noGrp="1"/>
          </p:cNvSpPr>
          <p:nvPr>
            <p:ph type="title" idx="6"/>
          </p:nvPr>
        </p:nvSpPr>
        <p:spPr>
          <a:xfrm>
            <a:off x="5635424" y="2389893"/>
            <a:ext cx="2569122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b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dirty="0"/>
              <a:t>Risk Analytics</a:t>
            </a:r>
          </a:p>
        </p:txBody>
      </p:sp>
      <p:sp>
        <p:nvSpPr>
          <p:cNvPr id="214" name="Google Shape;214;p28"/>
          <p:cNvSpPr txBox="1">
            <a:spLocks noGrp="1"/>
          </p:cNvSpPr>
          <p:nvPr>
            <p:ph type="title" idx="5"/>
          </p:nvPr>
        </p:nvSpPr>
        <p:spPr>
          <a:xfrm>
            <a:off x="1493192" y="2484850"/>
            <a:ext cx="2892954" cy="6374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EDA- </a:t>
            </a:r>
            <a:r>
              <a:rPr lang="en-US" dirty="0"/>
              <a:t>Exploratory Data Analysis</a:t>
            </a:r>
            <a:endParaRPr dirty="0"/>
          </a:p>
        </p:txBody>
      </p:sp>
      <p:sp>
        <p:nvSpPr>
          <p:cNvPr id="215" name="Google Shape;215;p28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16" name="Google Shape;216;p28"/>
          <p:cNvSpPr txBox="1">
            <a:spLocks noGrp="1"/>
          </p:cNvSpPr>
          <p:nvPr>
            <p:ph type="title" idx="2"/>
          </p:nvPr>
        </p:nvSpPr>
        <p:spPr>
          <a:xfrm>
            <a:off x="1509132" y="1482385"/>
            <a:ext cx="2706029" cy="3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17" name="Google Shape;217;p28"/>
          <p:cNvSpPr txBox="1">
            <a:spLocks noGrp="1"/>
          </p:cNvSpPr>
          <p:nvPr>
            <p:ph type="title" idx="3"/>
          </p:nvPr>
        </p:nvSpPr>
        <p:spPr>
          <a:xfrm>
            <a:off x="5655542" y="1437804"/>
            <a:ext cx="2635346" cy="4571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About the Dataset</a:t>
            </a:r>
          </a:p>
        </p:txBody>
      </p:sp>
      <p:sp>
        <p:nvSpPr>
          <p:cNvPr id="218" name="Google Shape;218;p28"/>
          <p:cNvSpPr txBox="1">
            <a:spLocks noGrp="1"/>
          </p:cNvSpPr>
          <p:nvPr>
            <p:ph type="subTitle" idx="1"/>
          </p:nvPr>
        </p:nvSpPr>
        <p:spPr>
          <a:xfrm>
            <a:off x="851686" y="1873761"/>
            <a:ext cx="3292800" cy="5177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Describe the project focus, Objective and outcome</a:t>
            </a:r>
            <a:endParaRPr dirty="0"/>
          </a:p>
        </p:txBody>
      </p:sp>
      <p:sp>
        <p:nvSpPr>
          <p:cNvPr id="219" name="Google Shape;219;p28"/>
          <p:cNvSpPr txBox="1">
            <a:spLocks noGrp="1"/>
          </p:cNvSpPr>
          <p:nvPr>
            <p:ph type="subTitle" idx="4"/>
          </p:nvPr>
        </p:nvSpPr>
        <p:spPr>
          <a:xfrm>
            <a:off x="4998088" y="1865836"/>
            <a:ext cx="3292800" cy="3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Describe the Source, Features and purpose</a:t>
            </a:r>
            <a:endParaRPr dirty="0"/>
          </a:p>
        </p:txBody>
      </p:sp>
      <p:sp>
        <p:nvSpPr>
          <p:cNvPr id="220" name="Google Shape;220;p28"/>
          <p:cNvSpPr txBox="1">
            <a:spLocks noGrp="1"/>
          </p:cNvSpPr>
          <p:nvPr>
            <p:ph type="subTitle" idx="7"/>
          </p:nvPr>
        </p:nvSpPr>
        <p:spPr>
          <a:xfrm>
            <a:off x="870827" y="3022233"/>
            <a:ext cx="3292800" cy="5235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Explain the EDA steps, including data loading and analyses like univariate and bivariate</a:t>
            </a:r>
            <a:endParaRPr dirty="0"/>
          </a:p>
        </p:txBody>
      </p:sp>
      <p:sp>
        <p:nvSpPr>
          <p:cNvPr id="221" name="Google Shape;221;p28"/>
          <p:cNvSpPr txBox="1">
            <a:spLocks noGrp="1"/>
          </p:cNvSpPr>
          <p:nvPr>
            <p:ph type="subTitle" idx="8"/>
          </p:nvPr>
        </p:nvSpPr>
        <p:spPr>
          <a:xfrm>
            <a:off x="4980373" y="2824617"/>
            <a:ext cx="3292800" cy="4417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Describe the </a:t>
            </a:r>
            <a:r>
              <a:rPr lang="en-US" dirty="0"/>
              <a:t>Feature Importance, Decision Making, Financial Risk Management</a:t>
            </a:r>
            <a:endParaRPr dirty="0"/>
          </a:p>
        </p:txBody>
      </p:sp>
      <p:sp>
        <p:nvSpPr>
          <p:cNvPr id="222" name="Google Shape;222;p28"/>
          <p:cNvSpPr txBox="1">
            <a:spLocks noGrp="1"/>
          </p:cNvSpPr>
          <p:nvPr>
            <p:ph type="title" idx="9"/>
          </p:nvPr>
        </p:nvSpPr>
        <p:spPr>
          <a:xfrm>
            <a:off x="853112" y="1423425"/>
            <a:ext cx="64008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01</a:t>
            </a:r>
            <a:endParaRPr sz="2400" dirty="0"/>
          </a:p>
        </p:txBody>
      </p:sp>
      <p:sp>
        <p:nvSpPr>
          <p:cNvPr id="223" name="Google Shape;223;p28"/>
          <p:cNvSpPr txBox="1">
            <a:spLocks noGrp="1"/>
          </p:cNvSpPr>
          <p:nvPr>
            <p:ph type="title" idx="13"/>
          </p:nvPr>
        </p:nvSpPr>
        <p:spPr>
          <a:xfrm>
            <a:off x="861970" y="2431652"/>
            <a:ext cx="64008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03</a:t>
            </a:r>
            <a:endParaRPr sz="2400" dirty="0"/>
          </a:p>
        </p:txBody>
      </p:sp>
      <p:sp>
        <p:nvSpPr>
          <p:cNvPr id="2" name="Google Shape;223;p28">
            <a:extLst>
              <a:ext uri="{FF2B5EF4-FFF2-40B4-BE49-F238E27FC236}">
                <a16:creationId xmlns:a16="http://schemas.microsoft.com/office/drawing/2014/main" id="{6FE18173-59C8-2B0B-DAD3-A51CB1C7A03C}"/>
              </a:ext>
            </a:extLst>
          </p:cNvPr>
          <p:cNvSpPr txBox="1">
            <a:spLocks/>
          </p:cNvSpPr>
          <p:nvPr/>
        </p:nvSpPr>
        <p:spPr>
          <a:xfrm>
            <a:off x="870827" y="3625991"/>
            <a:ext cx="64008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3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sz="2400" dirty="0"/>
              <a:t>05</a:t>
            </a:r>
          </a:p>
        </p:txBody>
      </p:sp>
      <p:sp>
        <p:nvSpPr>
          <p:cNvPr id="3" name="Google Shape;223;p28">
            <a:extLst>
              <a:ext uri="{FF2B5EF4-FFF2-40B4-BE49-F238E27FC236}">
                <a16:creationId xmlns:a16="http://schemas.microsoft.com/office/drawing/2014/main" id="{3CAD5865-7A98-354C-CED0-EED211B1F4CC}"/>
              </a:ext>
            </a:extLst>
          </p:cNvPr>
          <p:cNvSpPr txBox="1">
            <a:spLocks/>
          </p:cNvSpPr>
          <p:nvPr/>
        </p:nvSpPr>
        <p:spPr>
          <a:xfrm>
            <a:off x="4995344" y="3483041"/>
            <a:ext cx="64008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3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sz="2400" dirty="0"/>
              <a:t>06</a:t>
            </a:r>
          </a:p>
        </p:txBody>
      </p:sp>
      <p:sp>
        <p:nvSpPr>
          <p:cNvPr id="4" name="Google Shape;213;p28">
            <a:extLst>
              <a:ext uri="{FF2B5EF4-FFF2-40B4-BE49-F238E27FC236}">
                <a16:creationId xmlns:a16="http://schemas.microsoft.com/office/drawing/2014/main" id="{0553B36F-D480-1389-5ED9-30922A56AFC2}"/>
              </a:ext>
            </a:extLst>
          </p:cNvPr>
          <p:cNvSpPr txBox="1">
            <a:spLocks/>
          </p:cNvSpPr>
          <p:nvPr/>
        </p:nvSpPr>
        <p:spPr>
          <a:xfrm>
            <a:off x="5635424" y="3491787"/>
            <a:ext cx="256912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/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Present Findings</a:t>
            </a:r>
          </a:p>
        </p:txBody>
      </p:sp>
      <p:sp>
        <p:nvSpPr>
          <p:cNvPr id="5" name="Google Shape;217;p28">
            <a:extLst>
              <a:ext uri="{FF2B5EF4-FFF2-40B4-BE49-F238E27FC236}">
                <a16:creationId xmlns:a16="http://schemas.microsoft.com/office/drawing/2014/main" id="{BF0454B2-A898-9AC8-A9EE-BE007AB45795}"/>
              </a:ext>
            </a:extLst>
          </p:cNvPr>
          <p:cNvSpPr txBox="1">
            <a:spLocks/>
          </p:cNvSpPr>
          <p:nvPr/>
        </p:nvSpPr>
        <p:spPr>
          <a:xfrm>
            <a:off x="1473639" y="3635067"/>
            <a:ext cx="2635346" cy="523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b="1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Merge Two Datasets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220;p28">
            <a:extLst>
              <a:ext uri="{FF2B5EF4-FFF2-40B4-BE49-F238E27FC236}">
                <a16:creationId xmlns:a16="http://schemas.microsoft.com/office/drawing/2014/main" id="{7908BDCD-B73C-A3C2-FA78-565E820E4529}"/>
              </a:ext>
            </a:extLst>
          </p:cNvPr>
          <p:cNvSpPr txBox="1">
            <a:spLocks/>
          </p:cNvSpPr>
          <p:nvPr/>
        </p:nvSpPr>
        <p:spPr>
          <a:xfrm>
            <a:off x="816185" y="4083191"/>
            <a:ext cx="3292800" cy="466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dirty="0"/>
              <a:t>Explain the Merged Dataset EDA like heatmap, analysis contract type and status</a:t>
            </a:r>
          </a:p>
        </p:txBody>
      </p:sp>
      <p:sp>
        <p:nvSpPr>
          <p:cNvPr id="7" name="Google Shape;221;p28">
            <a:extLst>
              <a:ext uri="{FF2B5EF4-FFF2-40B4-BE49-F238E27FC236}">
                <a16:creationId xmlns:a16="http://schemas.microsoft.com/office/drawing/2014/main" id="{4E915942-D0CA-58CB-28DF-4B8AA673315A}"/>
              </a:ext>
            </a:extLst>
          </p:cNvPr>
          <p:cNvSpPr txBox="1">
            <a:spLocks/>
          </p:cNvSpPr>
          <p:nvPr/>
        </p:nvSpPr>
        <p:spPr>
          <a:xfrm>
            <a:off x="4911746" y="3899144"/>
            <a:ext cx="3292800" cy="708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spcAft>
                <a:spcPts val="1200"/>
              </a:spcAft>
              <a:buSzPts val="1100"/>
            </a:pPr>
            <a:r>
              <a:rPr lang="en-US" dirty="0"/>
              <a:t>Summarize key insights and patterns from EDA and use visualizations to communicate the data insights effectively.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29;p35">
            <a:extLst>
              <a:ext uri="{FF2B5EF4-FFF2-40B4-BE49-F238E27FC236}">
                <a16:creationId xmlns:a16="http://schemas.microsoft.com/office/drawing/2014/main" id="{63FB5A52-1A00-B6E8-32F9-256C7BA038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539750"/>
            <a:ext cx="7702550" cy="517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Steps for EDA - Data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6CC750-9F5A-48EC-9621-B5E65E432C68}"/>
              </a:ext>
            </a:extLst>
          </p:cNvPr>
          <p:cNvSpPr txBox="1"/>
          <p:nvPr/>
        </p:nvSpPr>
        <p:spPr>
          <a:xfrm>
            <a:off x="776996" y="1240155"/>
            <a:ext cx="67351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dk1"/>
                </a:solidFill>
                <a:latin typeface="Poppins"/>
                <a:cs typeface="Poppins"/>
              </a:rPr>
              <a:t>1. Distribution Analysis of Key Numerical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17874-56DE-AC85-2BF1-AB96ED4ECBE4}"/>
              </a:ext>
            </a:extLst>
          </p:cNvPr>
          <p:cNvSpPr txBox="1"/>
          <p:nvPr/>
        </p:nvSpPr>
        <p:spPr>
          <a:xfrm>
            <a:off x="990135" y="3742007"/>
            <a:ext cx="7522943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100" dirty="0">
                <a:solidFill>
                  <a:schemeClr val="dk1"/>
                </a:solidFill>
                <a:latin typeface="Livvic"/>
              </a:rPr>
              <a:t>The distributions of all three variables exhibit right-skewness, indicating that a majority of individuals have lower values for these financial metrics, while a smaller number have higher values.</a:t>
            </a:r>
          </a:p>
          <a:p>
            <a:pPr marL="171450" lvl="0" indent="-17145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100" dirty="0">
                <a:solidFill>
                  <a:schemeClr val="dk1"/>
                </a:solidFill>
                <a:latin typeface="Livvic"/>
              </a:rPr>
              <a:t>This suggests that there is a significant disparity in income, credit, and annuity payments among the individuals in the dataset.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611ED2-15DF-E82A-AA03-F3A303840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332" y="1597517"/>
            <a:ext cx="7522943" cy="214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920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29;p35">
            <a:extLst>
              <a:ext uri="{FF2B5EF4-FFF2-40B4-BE49-F238E27FC236}">
                <a16:creationId xmlns:a16="http://schemas.microsoft.com/office/drawing/2014/main" id="{63FB5A52-1A00-B6E8-32F9-256C7BA038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539750"/>
            <a:ext cx="7702550" cy="517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Steps for EDA - Data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6CC750-9F5A-48EC-9621-B5E65E432C68}"/>
              </a:ext>
            </a:extLst>
          </p:cNvPr>
          <p:cNvSpPr txBox="1"/>
          <p:nvPr/>
        </p:nvSpPr>
        <p:spPr>
          <a:xfrm>
            <a:off x="776996" y="1240155"/>
            <a:ext cx="673515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dk1"/>
                </a:solidFill>
                <a:latin typeface="Poppins"/>
                <a:cs typeface="Poppins"/>
              </a:rPr>
              <a:t>2. Density Plots of Numerical Features in Application Data</a:t>
            </a:r>
          </a:p>
          <a:p>
            <a:endParaRPr lang="en-US" sz="1100" b="1" dirty="0">
              <a:solidFill>
                <a:schemeClr val="dk1"/>
              </a:solidFill>
              <a:latin typeface="Poppins"/>
              <a:cs typeface="Poppi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17874-56DE-AC85-2BF1-AB96ED4ECBE4}"/>
              </a:ext>
            </a:extLst>
          </p:cNvPr>
          <p:cNvSpPr txBox="1"/>
          <p:nvPr/>
        </p:nvSpPr>
        <p:spPr>
          <a:xfrm>
            <a:off x="6465741" y="1455598"/>
            <a:ext cx="1794693" cy="1892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100" dirty="0">
                <a:solidFill>
                  <a:schemeClr val="dk1"/>
                </a:solidFill>
                <a:latin typeface="Livvic"/>
              </a:rPr>
              <a:t>The density plots provide valuable insights into the distribution of the numerical features in the application data. They help identify the shape, skewness, and potential outliers in the data.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CB6BD4-52DE-FBB4-4F11-73E17E10F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566" y="1575582"/>
            <a:ext cx="5278083" cy="2834118"/>
          </a:xfrm>
          <a:prstGeom prst="rect">
            <a:avLst/>
          </a:prstGeom>
        </p:spPr>
      </p:pic>
      <p:grpSp>
        <p:nvGrpSpPr>
          <p:cNvPr id="8" name="Google Shape;858;p47">
            <a:extLst>
              <a:ext uri="{FF2B5EF4-FFF2-40B4-BE49-F238E27FC236}">
                <a16:creationId xmlns:a16="http://schemas.microsoft.com/office/drawing/2014/main" id="{B2D079F1-8F4A-64BE-E8F4-0A964FE46411}"/>
              </a:ext>
            </a:extLst>
          </p:cNvPr>
          <p:cNvGrpSpPr/>
          <p:nvPr/>
        </p:nvGrpSpPr>
        <p:grpSpPr>
          <a:xfrm>
            <a:off x="7507343" y="3689382"/>
            <a:ext cx="924578" cy="914368"/>
            <a:chOff x="4574229" y="3535719"/>
            <a:chExt cx="924578" cy="914368"/>
          </a:xfrm>
        </p:grpSpPr>
        <p:sp>
          <p:nvSpPr>
            <p:cNvPr id="9" name="Google Shape;859;p47">
              <a:extLst>
                <a:ext uri="{FF2B5EF4-FFF2-40B4-BE49-F238E27FC236}">
                  <a16:creationId xmlns:a16="http://schemas.microsoft.com/office/drawing/2014/main" id="{75984513-0A95-999A-D1EA-2A3C836347C2}"/>
                </a:ext>
              </a:extLst>
            </p:cNvPr>
            <p:cNvSpPr/>
            <p:nvPr/>
          </p:nvSpPr>
          <p:spPr>
            <a:xfrm>
              <a:off x="4574229" y="3535719"/>
              <a:ext cx="924578" cy="914368"/>
            </a:xfrm>
            <a:custGeom>
              <a:avLst/>
              <a:gdLst/>
              <a:ahLst/>
              <a:cxnLst/>
              <a:rect l="l" t="t" r="r" b="b"/>
              <a:pathLst>
                <a:path w="47634" h="47562" extrusionOk="0">
                  <a:moveTo>
                    <a:pt x="47634" y="1"/>
                  </a:moveTo>
                  <a:lnTo>
                    <a:pt x="1" y="47562"/>
                  </a:lnTo>
                  <a:lnTo>
                    <a:pt x="47634" y="47562"/>
                  </a:lnTo>
                  <a:lnTo>
                    <a:pt x="476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60;p47">
              <a:extLst>
                <a:ext uri="{FF2B5EF4-FFF2-40B4-BE49-F238E27FC236}">
                  <a16:creationId xmlns:a16="http://schemas.microsoft.com/office/drawing/2014/main" id="{DE9F99A2-C6F7-6926-C1EE-C9624EC6C5BD}"/>
                </a:ext>
              </a:extLst>
            </p:cNvPr>
            <p:cNvSpPr/>
            <p:nvPr/>
          </p:nvSpPr>
          <p:spPr>
            <a:xfrm>
              <a:off x="5036516" y="3992209"/>
              <a:ext cx="462289" cy="457876"/>
            </a:xfrm>
            <a:custGeom>
              <a:avLst/>
              <a:gdLst/>
              <a:ahLst/>
              <a:cxnLst/>
              <a:rect l="l" t="t" r="r" b="b"/>
              <a:pathLst>
                <a:path w="23817" h="23817" extrusionOk="0">
                  <a:moveTo>
                    <a:pt x="23817" y="0"/>
                  </a:moveTo>
                  <a:lnTo>
                    <a:pt x="0" y="23817"/>
                  </a:lnTo>
                  <a:lnTo>
                    <a:pt x="23817" y="23817"/>
                  </a:lnTo>
                  <a:lnTo>
                    <a:pt x="238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19570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29;p35">
            <a:extLst>
              <a:ext uri="{FF2B5EF4-FFF2-40B4-BE49-F238E27FC236}">
                <a16:creationId xmlns:a16="http://schemas.microsoft.com/office/drawing/2014/main" id="{63FB5A52-1A00-B6E8-32F9-256C7BA038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4" y="539750"/>
            <a:ext cx="8127853" cy="517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Steps for EDA - Detecting Relationships</a:t>
            </a:r>
            <a:b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6CC750-9F5A-48EC-9621-B5E65E432C68}"/>
              </a:ext>
            </a:extLst>
          </p:cNvPr>
          <p:cNvSpPr txBox="1"/>
          <p:nvPr/>
        </p:nvSpPr>
        <p:spPr>
          <a:xfrm>
            <a:off x="776996" y="1240155"/>
            <a:ext cx="673515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dk1"/>
                </a:solidFill>
                <a:latin typeface="Poppins"/>
                <a:cs typeface="Poppins"/>
              </a:rPr>
              <a:t>1. Detecting Relationships between Days-Based Variables and Risk</a:t>
            </a:r>
          </a:p>
          <a:p>
            <a:endParaRPr lang="en-US" sz="1100" b="1" dirty="0">
              <a:solidFill>
                <a:schemeClr val="dk1"/>
              </a:solidFill>
              <a:latin typeface="Poppins"/>
              <a:cs typeface="Poppi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17874-56DE-AC85-2BF1-AB96ED4ECBE4}"/>
              </a:ext>
            </a:extLst>
          </p:cNvPr>
          <p:cNvSpPr txBox="1"/>
          <p:nvPr/>
        </p:nvSpPr>
        <p:spPr>
          <a:xfrm>
            <a:off x="1045101" y="1800665"/>
            <a:ext cx="3160321" cy="1632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100" dirty="0">
                <a:solidFill>
                  <a:schemeClr val="dk1"/>
                </a:solidFill>
                <a:latin typeface="Livvic"/>
              </a:rPr>
              <a:t>Relationship between age and loan default, with younger individuals being more likely to default on loans compared to older individuals. </a:t>
            </a:r>
          </a:p>
          <a:p>
            <a:pPr marL="171450" lvl="0" indent="-17145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100" dirty="0">
                <a:solidFill>
                  <a:schemeClr val="dk1"/>
                </a:solidFill>
                <a:latin typeface="Livvic"/>
              </a:rPr>
              <a:t>However, it's important to note that other factors may also influence loan default, and further analysis would be needed to draw definitive conclusions.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94F867-DE9C-5F43-1E11-5732E5072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727" y="1671042"/>
            <a:ext cx="4235455" cy="281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47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29;p35">
            <a:extLst>
              <a:ext uri="{FF2B5EF4-FFF2-40B4-BE49-F238E27FC236}">
                <a16:creationId xmlns:a16="http://schemas.microsoft.com/office/drawing/2014/main" id="{63FB5A52-1A00-B6E8-32F9-256C7BA038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4" y="539750"/>
            <a:ext cx="8134887" cy="517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Steps for EDA – Imbalance Check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6CC750-9F5A-48EC-9621-B5E65E432C68}"/>
              </a:ext>
            </a:extLst>
          </p:cNvPr>
          <p:cNvSpPr txBox="1"/>
          <p:nvPr/>
        </p:nvSpPr>
        <p:spPr>
          <a:xfrm>
            <a:off x="776996" y="1240155"/>
            <a:ext cx="72626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dk1"/>
                </a:solidFill>
                <a:latin typeface="Poppins"/>
                <a:cs typeface="Poppins"/>
              </a:rPr>
              <a:t>1. </a:t>
            </a:r>
            <a:r>
              <a:rPr lang="en-US" sz="1100" b="1" i="0" dirty="0">
                <a:solidFill>
                  <a:srgbClr val="80008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sz="1100" b="1" dirty="0">
                <a:solidFill>
                  <a:schemeClr val="dk1"/>
                </a:solidFill>
                <a:latin typeface="Poppins"/>
                <a:cs typeface="Poppins"/>
              </a:rPr>
              <a:t>Check the Target Value if it is imbalanced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17874-56DE-AC85-2BF1-AB96ED4ECBE4}"/>
              </a:ext>
            </a:extLst>
          </p:cNvPr>
          <p:cNvSpPr txBox="1"/>
          <p:nvPr/>
        </p:nvSpPr>
        <p:spPr>
          <a:xfrm>
            <a:off x="6175716" y="1684645"/>
            <a:ext cx="2208629" cy="1348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100" dirty="0">
                <a:solidFill>
                  <a:schemeClr val="dk1"/>
                </a:solidFill>
                <a:latin typeface="Livvic"/>
              </a:rPr>
              <a:t>Using the SMOTE method to address the imbalance in the target value, the distribution is adjusted to 0: 47,626 and 1: 42,629. Before applying SMOTE, the distribution was 0: 42,629 and 1: 3,421.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6F889D-4452-FC9E-6AD2-9F584DA07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976" y="1512354"/>
            <a:ext cx="4916658" cy="3091395"/>
          </a:xfrm>
          <a:prstGeom prst="rect">
            <a:avLst/>
          </a:prstGeom>
        </p:spPr>
      </p:pic>
      <p:grpSp>
        <p:nvGrpSpPr>
          <p:cNvPr id="8" name="Google Shape;858;p47">
            <a:extLst>
              <a:ext uri="{FF2B5EF4-FFF2-40B4-BE49-F238E27FC236}">
                <a16:creationId xmlns:a16="http://schemas.microsoft.com/office/drawing/2014/main" id="{9E36870E-C6DA-A1F5-4FB6-BEEF3F9468EC}"/>
              </a:ext>
            </a:extLst>
          </p:cNvPr>
          <p:cNvGrpSpPr/>
          <p:nvPr/>
        </p:nvGrpSpPr>
        <p:grpSpPr>
          <a:xfrm>
            <a:off x="7507343" y="3689382"/>
            <a:ext cx="924578" cy="914368"/>
            <a:chOff x="4574229" y="3535719"/>
            <a:chExt cx="924578" cy="914368"/>
          </a:xfrm>
        </p:grpSpPr>
        <p:sp>
          <p:nvSpPr>
            <p:cNvPr id="9" name="Google Shape;859;p47">
              <a:extLst>
                <a:ext uri="{FF2B5EF4-FFF2-40B4-BE49-F238E27FC236}">
                  <a16:creationId xmlns:a16="http://schemas.microsoft.com/office/drawing/2014/main" id="{7BFBA444-475B-8A6B-2BBC-F550F6294817}"/>
                </a:ext>
              </a:extLst>
            </p:cNvPr>
            <p:cNvSpPr/>
            <p:nvPr/>
          </p:nvSpPr>
          <p:spPr>
            <a:xfrm>
              <a:off x="4574229" y="3535719"/>
              <a:ext cx="924578" cy="914368"/>
            </a:xfrm>
            <a:custGeom>
              <a:avLst/>
              <a:gdLst/>
              <a:ahLst/>
              <a:cxnLst/>
              <a:rect l="l" t="t" r="r" b="b"/>
              <a:pathLst>
                <a:path w="47634" h="47562" extrusionOk="0">
                  <a:moveTo>
                    <a:pt x="47634" y="1"/>
                  </a:moveTo>
                  <a:lnTo>
                    <a:pt x="1" y="47562"/>
                  </a:lnTo>
                  <a:lnTo>
                    <a:pt x="47634" y="47562"/>
                  </a:lnTo>
                  <a:lnTo>
                    <a:pt x="476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60;p47">
              <a:extLst>
                <a:ext uri="{FF2B5EF4-FFF2-40B4-BE49-F238E27FC236}">
                  <a16:creationId xmlns:a16="http://schemas.microsoft.com/office/drawing/2014/main" id="{10CD8F75-1F02-B31B-B6C1-082C38271323}"/>
                </a:ext>
              </a:extLst>
            </p:cNvPr>
            <p:cNvSpPr/>
            <p:nvPr/>
          </p:nvSpPr>
          <p:spPr>
            <a:xfrm>
              <a:off x="5036516" y="3992209"/>
              <a:ext cx="462289" cy="457876"/>
            </a:xfrm>
            <a:custGeom>
              <a:avLst/>
              <a:gdLst/>
              <a:ahLst/>
              <a:cxnLst/>
              <a:rect l="l" t="t" r="r" b="b"/>
              <a:pathLst>
                <a:path w="23817" h="23817" extrusionOk="0">
                  <a:moveTo>
                    <a:pt x="23817" y="0"/>
                  </a:moveTo>
                  <a:lnTo>
                    <a:pt x="0" y="23817"/>
                  </a:lnTo>
                  <a:lnTo>
                    <a:pt x="23817" y="23817"/>
                  </a:lnTo>
                  <a:lnTo>
                    <a:pt x="238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98574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29;p35">
            <a:extLst>
              <a:ext uri="{FF2B5EF4-FFF2-40B4-BE49-F238E27FC236}">
                <a16:creationId xmlns:a16="http://schemas.microsoft.com/office/drawing/2014/main" id="{63FB5A52-1A00-B6E8-32F9-256C7BA038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4" y="539750"/>
            <a:ext cx="8127853" cy="517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Steps for EDA - Risk Analytics</a:t>
            </a:r>
            <a:b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6CC750-9F5A-48EC-9621-B5E65E432C68}"/>
              </a:ext>
            </a:extLst>
          </p:cNvPr>
          <p:cNvSpPr txBox="1"/>
          <p:nvPr/>
        </p:nvSpPr>
        <p:spPr>
          <a:xfrm>
            <a:off x="776996" y="1240155"/>
            <a:ext cx="67351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dk1"/>
                </a:solidFill>
                <a:latin typeface="Poppins"/>
                <a:cs typeface="Poppins"/>
              </a:rPr>
              <a:t>1. Feature importance using a </a:t>
            </a:r>
            <a:r>
              <a:rPr lang="en-US" sz="1100" b="1" dirty="0" err="1">
                <a:solidFill>
                  <a:schemeClr val="dk1"/>
                </a:solidFill>
                <a:latin typeface="Poppins"/>
                <a:cs typeface="Poppins"/>
              </a:rPr>
              <a:t>RandomForeestClassifier</a:t>
            </a:r>
            <a:r>
              <a:rPr lang="en-US" sz="1100" b="1" dirty="0">
                <a:solidFill>
                  <a:schemeClr val="dk1"/>
                </a:solidFill>
                <a:latin typeface="Poppins"/>
                <a:cs typeface="Poppins"/>
              </a:rPr>
              <a:t>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EDEE2B-C00A-1A7F-A1E0-D5E126AE1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49" y="1501765"/>
            <a:ext cx="4776602" cy="31019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193F4A-9B73-D590-985A-76721F058534}"/>
              </a:ext>
            </a:extLst>
          </p:cNvPr>
          <p:cNvSpPr txBox="1"/>
          <p:nvPr/>
        </p:nvSpPr>
        <p:spPr>
          <a:xfrm>
            <a:off x="5950635" y="1501765"/>
            <a:ext cx="253859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dk1"/>
                </a:solidFill>
                <a:latin typeface="Livvic"/>
              </a:rPr>
              <a:t>EXT_SOURCE_2 and DAYS_EMPLOYED are the most influential features in predicting loan defaults.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dk1"/>
                </a:solidFill>
                <a:latin typeface="Livvic"/>
              </a:rPr>
              <a:t>AMT_ANNUITY and AMT_CREDIT also significantly impact default risk.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dk1"/>
                </a:solidFill>
                <a:latin typeface="Livvic"/>
              </a:rPr>
              <a:t>CNT_CHILDREN has the least impact among the top features.</a:t>
            </a:r>
          </a:p>
          <a:p>
            <a:pPr algn="l"/>
            <a:endParaRPr lang="en-US" sz="1100" dirty="0">
              <a:solidFill>
                <a:schemeClr val="dk1"/>
              </a:solidFill>
              <a:latin typeface="Livvic"/>
            </a:endParaRPr>
          </a:p>
          <a:p>
            <a:pPr algn="l"/>
            <a:r>
              <a:rPr lang="en-US" sz="1100" dirty="0">
                <a:solidFill>
                  <a:schemeClr val="dk1"/>
                </a:solidFill>
                <a:latin typeface="Livvic"/>
              </a:rPr>
              <a:t>These insights help prioritize which features to focus on for risk management and model improvement.</a:t>
            </a:r>
          </a:p>
        </p:txBody>
      </p:sp>
    </p:spTree>
    <p:extLst>
      <p:ext uri="{BB962C8B-B14F-4D97-AF65-F5344CB8AC3E}">
        <p14:creationId xmlns:p14="http://schemas.microsoft.com/office/powerpoint/2010/main" val="3797075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29;p35">
            <a:extLst>
              <a:ext uri="{FF2B5EF4-FFF2-40B4-BE49-F238E27FC236}">
                <a16:creationId xmlns:a16="http://schemas.microsoft.com/office/drawing/2014/main" id="{63FB5A52-1A00-B6E8-32F9-256C7BA038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4" y="539750"/>
            <a:ext cx="8127853" cy="517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Steps for EDA - Decision Making</a:t>
            </a:r>
            <a:b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116845-AF46-2D05-CB68-374F4ADCB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992" y="1272825"/>
            <a:ext cx="4874534" cy="2924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0318C8-AC3A-A38C-CAE9-BAF7BF5507ED}"/>
              </a:ext>
            </a:extLst>
          </p:cNvPr>
          <p:cNvSpPr txBox="1"/>
          <p:nvPr/>
        </p:nvSpPr>
        <p:spPr>
          <a:xfrm>
            <a:off x="858130" y="1332952"/>
            <a:ext cx="206091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dk1"/>
                </a:solidFill>
                <a:latin typeface="Livvic"/>
              </a:rPr>
              <a:t>The results suggest that the Random Forest model is performing well in predicting the "Non-Default" class, with high precision and recall.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dk1"/>
              </a:solidFill>
              <a:latin typeface="Livvic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dk1"/>
                </a:solidFill>
                <a:latin typeface="Livvic"/>
              </a:rPr>
              <a:t>However, it struggles to predict the "Default" class, as indicated by the low precision and recall for this class.</a:t>
            </a:r>
          </a:p>
        </p:txBody>
      </p:sp>
      <p:grpSp>
        <p:nvGrpSpPr>
          <p:cNvPr id="10" name="Google Shape;864;p47">
            <a:extLst>
              <a:ext uri="{FF2B5EF4-FFF2-40B4-BE49-F238E27FC236}">
                <a16:creationId xmlns:a16="http://schemas.microsoft.com/office/drawing/2014/main" id="{DE27DDE8-F096-A40C-FE2D-606F12A82D35}"/>
              </a:ext>
            </a:extLst>
          </p:cNvPr>
          <p:cNvGrpSpPr/>
          <p:nvPr/>
        </p:nvGrpSpPr>
        <p:grpSpPr>
          <a:xfrm>
            <a:off x="14623" y="0"/>
            <a:ext cx="909939" cy="909939"/>
            <a:chOff x="2227412" y="2290000"/>
            <a:chExt cx="909939" cy="909939"/>
          </a:xfrm>
        </p:grpSpPr>
        <p:sp>
          <p:nvSpPr>
            <p:cNvPr id="11" name="Google Shape;865;p47">
              <a:extLst>
                <a:ext uri="{FF2B5EF4-FFF2-40B4-BE49-F238E27FC236}">
                  <a16:creationId xmlns:a16="http://schemas.microsoft.com/office/drawing/2014/main" id="{9A0827C9-E549-0555-A1B4-18B71178505E}"/>
                </a:ext>
              </a:extLst>
            </p:cNvPr>
            <p:cNvSpPr/>
            <p:nvPr/>
          </p:nvSpPr>
          <p:spPr>
            <a:xfrm rot="10800000">
              <a:off x="2227423" y="2290010"/>
              <a:ext cx="909928" cy="909928"/>
            </a:xfrm>
            <a:custGeom>
              <a:avLst/>
              <a:gdLst/>
              <a:ahLst/>
              <a:cxnLst/>
              <a:rect l="l" t="t" r="r" b="b"/>
              <a:pathLst>
                <a:path w="23817" h="23817" extrusionOk="0">
                  <a:moveTo>
                    <a:pt x="23817" y="0"/>
                  </a:moveTo>
                  <a:cubicBezTo>
                    <a:pt x="10662" y="0"/>
                    <a:pt x="0" y="10662"/>
                    <a:pt x="0" y="23817"/>
                  </a:cubicBezTo>
                  <a:lnTo>
                    <a:pt x="23817" y="23817"/>
                  </a:lnTo>
                  <a:lnTo>
                    <a:pt x="238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66;p47">
              <a:extLst>
                <a:ext uri="{FF2B5EF4-FFF2-40B4-BE49-F238E27FC236}">
                  <a16:creationId xmlns:a16="http://schemas.microsoft.com/office/drawing/2014/main" id="{5615CB50-3FCE-0861-A578-059E7458462E}"/>
                </a:ext>
              </a:extLst>
            </p:cNvPr>
            <p:cNvSpPr/>
            <p:nvPr/>
          </p:nvSpPr>
          <p:spPr>
            <a:xfrm rot="10800000">
              <a:off x="2227413" y="2290000"/>
              <a:ext cx="473589" cy="476149"/>
            </a:xfrm>
            <a:custGeom>
              <a:avLst/>
              <a:gdLst/>
              <a:ahLst/>
              <a:cxnLst/>
              <a:rect l="l" t="t" r="r" b="b"/>
              <a:pathLst>
                <a:path w="12396" h="12463" extrusionOk="0">
                  <a:moveTo>
                    <a:pt x="12396" y="1"/>
                  </a:moveTo>
                  <a:cubicBezTo>
                    <a:pt x="5539" y="1"/>
                    <a:pt x="0" y="5539"/>
                    <a:pt x="0" y="12463"/>
                  </a:cubicBezTo>
                  <a:lnTo>
                    <a:pt x="12396" y="12463"/>
                  </a:lnTo>
                  <a:lnTo>
                    <a:pt x="123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858;p47">
            <a:extLst>
              <a:ext uri="{FF2B5EF4-FFF2-40B4-BE49-F238E27FC236}">
                <a16:creationId xmlns:a16="http://schemas.microsoft.com/office/drawing/2014/main" id="{2023D36F-35D9-D502-D5AD-577B9D7DD3F5}"/>
              </a:ext>
            </a:extLst>
          </p:cNvPr>
          <p:cNvGrpSpPr/>
          <p:nvPr/>
        </p:nvGrpSpPr>
        <p:grpSpPr>
          <a:xfrm>
            <a:off x="7507343" y="3689382"/>
            <a:ext cx="924578" cy="914368"/>
            <a:chOff x="4574229" y="3535719"/>
            <a:chExt cx="924578" cy="914368"/>
          </a:xfrm>
        </p:grpSpPr>
        <p:sp>
          <p:nvSpPr>
            <p:cNvPr id="14" name="Google Shape;859;p47">
              <a:extLst>
                <a:ext uri="{FF2B5EF4-FFF2-40B4-BE49-F238E27FC236}">
                  <a16:creationId xmlns:a16="http://schemas.microsoft.com/office/drawing/2014/main" id="{ECECA217-012B-C99D-EEF1-D7A424D968F3}"/>
                </a:ext>
              </a:extLst>
            </p:cNvPr>
            <p:cNvSpPr/>
            <p:nvPr/>
          </p:nvSpPr>
          <p:spPr>
            <a:xfrm>
              <a:off x="4574229" y="3535719"/>
              <a:ext cx="924578" cy="914368"/>
            </a:xfrm>
            <a:custGeom>
              <a:avLst/>
              <a:gdLst/>
              <a:ahLst/>
              <a:cxnLst/>
              <a:rect l="l" t="t" r="r" b="b"/>
              <a:pathLst>
                <a:path w="47634" h="47562" extrusionOk="0">
                  <a:moveTo>
                    <a:pt x="47634" y="1"/>
                  </a:moveTo>
                  <a:lnTo>
                    <a:pt x="1" y="47562"/>
                  </a:lnTo>
                  <a:lnTo>
                    <a:pt x="47634" y="47562"/>
                  </a:lnTo>
                  <a:lnTo>
                    <a:pt x="476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60;p47">
              <a:extLst>
                <a:ext uri="{FF2B5EF4-FFF2-40B4-BE49-F238E27FC236}">
                  <a16:creationId xmlns:a16="http://schemas.microsoft.com/office/drawing/2014/main" id="{7688D0A8-DEFF-4154-1378-FC291F2AE745}"/>
                </a:ext>
              </a:extLst>
            </p:cNvPr>
            <p:cNvSpPr/>
            <p:nvPr/>
          </p:nvSpPr>
          <p:spPr>
            <a:xfrm>
              <a:off x="5036516" y="3992209"/>
              <a:ext cx="462289" cy="457876"/>
            </a:xfrm>
            <a:custGeom>
              <a:avLst/>
              <a:gdLst/>
              <a:ahLst/>
              <a:cxnLst/>
              <a:rect l="l" t="t" r="r" b="b"/>
              <a:pathLst>
                <a:path w="23817" h="23817" extrusionOk="0">
                  <a:moveTo>
                    <a:pt x="23817" y="0"/>
                  </a:moveTo>
                  <a:lnTo>
                    <a:pt x="0" y="23817"/>
                  </a:lnTo>
                  <a:lnTo>
                    <a:pt x="23817" y="23817"/>
                  </a:lnTo>
                  <a:lnTo>
                    <a:pt x="238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08032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29;p35">
            <a:extLst>
              <a:ext uri="{FF2B5EF4-FFF2-40B4-BE49-F238E27FC236}">
                <a16:creationId xmlns:a16="http://schemas.microsoft.com/office/drawing/2014/main" id="{63FB5A52-1A00-B6E8-32F9-256C7BA038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4" y="539750"/>
            <a:ext cx="8423276" cy="517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/>
              <a:t>Steps for EDA – Financial Risk Management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E71BB7C7-CF9B-FCCA-FFBF-81B5F5E67E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2540908"/>
                  </p:ext>
                </p:extLst>
              </p:nvPr>
            </p:nvGraphicFramePr>
            <p:xfrm>
              <a:off x="-2113671" y="3656213"/>
              <a:ext cx="2286000" cy="1285875"/>
            </p:xfrm>
            <a:graphic>
              <a:graphicData uri="http://schemas.microsoft.com/office/powerpoint/2016/slidezoom">
                <pslz:sldZm>
                  <pslz:sldZmObj sldId="312" cId="2413583212">
                    <pslz:zmPr id="{3770A721-553A-45F7-A66F-0B091A14453E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2858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6" name="Slide Zoom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71BB7C7-CF9B-FCCA-FFBF-81B5F5E67E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113671" y="3656213"/>
                <a:ext cx="2286000" cy="12858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6285B47A-7FD1-65B2-6687-76CB6D0DE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262" y="1202401"/>
            <a:ext cx="2371311" cy="1670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F7E74F-60D6-4769-877B-704E2B55C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3573" y="1202401"/>
            <a:ext cx="2371311" cy="1670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A93904-9158-A083-9091-25EC3E886A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514" y="2872802"/>
            <a:ext cx="2371311" cy="17062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FF2EB1-95FB-F23C-00D1-D1B80D17C9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6825" y="2908639"/>
            <a:ext cx="2408059" cy="1670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68CFE4-BCC4-8B1F-B0DC-11AD136E85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0166" y="1931614"/>
            <a:ext cx="2385267" cy="1280271"/>
          </a:xfrm>
          <a:prstGeom prst="rect">
            <a:avLst/>
          </a:prstGeom>
        </p:spPr>
      </p:pic>
      <p:grpSp>
        <p:nvGrpSpPr>
          <p:cNvPr id="18" name="Google Shape;864;p47">
            <a:extLst>
              <a:ext uri="{FF2B5EF4-FFF2-40B4-BE49-F238E27FC236}">
                <a16:creationId xmlns:a16="http://schemas.microsoft.com/office/drawing/2014/main" id="{8FA4F6D9-7759-2AAB-40E2-95E422C98C4B}"/>
              </a:ext>
            </a:extLst>
          </p:cNvPr>
          <p:cNvGrpSpPr/>
          <p:nvPr/>
        </p:nvGrpSpPr>
        <p:grpSpPr>
          <a:xfrm>
            <a:off x="15575" y="0"/>
            <a:ext cx="909939" cy="909939"/>
            <a:chOff x="2227412" y="2290000"/>
            <a:chExt cx="909939" cy="909939"/>
          </a:xfrm>
        </p:grpSpPr>
        <p:sp>
          <p:nvSpPr>
            <p:cNvPr id="19" name="Google Shape;865;p47">
              <a:extLst>
                <a:ext uri="{FF2B5EF4-FFF2-40B4-BE49-F238E27FC236}">
                  <a16:creationId xmlns:a16="http://schemas.microsoft.com/office/drawing/2014/main" id="{EA308BEB-2749-4EBA-96F9-6E9017E4C9A5}"/>
                </a:ext>
              </a:extLst>
            </p:cNvPr>
            <p:cNvSpPr/>
            <p:nvPr/>
          </p:nvSpPr>
          <p:spPr>
            <a:xfrm rot="10800000">
              <a:off x="2227423" y="2290010"/>
              <a:ext cx="909928" cy="909928"/>
            </a:xfrm>
            <a:custGeom>
              <a:avLst/>
              <a:gdLst/>
              <a:ahLst/>
              <a:cxnLst/>
              <a:rect l="l" t="t" r="r" b="b"/>
              <a:pathLst>
                <a:path w="23817" h="23817" extrusionOk="0">
                  <a:moveTo>
                    <a:pt x="23817" y="0"/>
                  </a:moveTo>
                  <a:cubicBezTo>
                    <a:pt x="10662" y="0"/>
                    <a:pt x="0" y="10662"/>
                    <a:pt x="0" y="23817"/>
                  </a:cubicBezTo>
                  <a:lnTo>
                    <a:pt x="23817" y="23817"/>
                  </a:lnTo>
                  <a:lnTo>
                    <a:pt x="238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66;p47">
              <a:extLst>
                <a:ext uri="{FF2B5EF4-FFF2-40B4-BE49-F238E27FC236}">
                  <a16:creationId xmlns:a16="http://schemas.microsoft.com/office/drawing/2014/main" id="{8E38B91E-EBF0-81F9-F429-8029B931B1C6}"/>
                </a:ext>
              </a:extLst>
            </p:cNvPr>
            <p:cNvSpPr/>
            <p:nvPr/>
          </p:nvSpPr>
          <p:spPr>
            <a:xfrm rot="10800000">
              <a:off x="2227413" y="2290000"/>
              <a:ext cx="473589" cy="476149"/>
            </a:xfrm>
            <a:custGeom>
              <a:avLst/>
              <a:gdLst/>
              <a:ahLst/>
              <a:cxnLst/>
              <a:rect l="l" t="t" r="r" b="b"/>
              <a:pathLst>
                <a:path w="12396" h="12463" extrusionOk="0">
                  <a:moveTo>
                    <a:pt x="12396" y="1"/>
                  </a:moveTo>
                  <a:cubicBezTo>
                    <a:pt x="5539" y="1"/>
                    <a:pt x="0" y="5539"/>
                    <a:pt x="0" y="12463"/>
                  </a:cubicBezTo>
                  <a:lnTo>
                    <a:pt x="12396" y="12463"/>
                  </a:lnTo>
                  <a:lnTo>
                    <a:pt x="123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864;p47">
            <a:extLst>
              <a:ext uri="{FF2B5EF4-FFF2-40B4-BE49-F238E27FC236}">
                <a16:creationId xmlns:a16="http://schemas.microsoft.com/office/drawing/2014/main" id="{A22B3E3A-6AA6-2271-E396-7C866B1BA390}"/>
              </a:ext>
            </a:extLst>
          </p:cNvPr>
          <p:cNvGrpSpPr/>
          <p:nvPr/>
        </p:nvGrpSpPr>
        <p:grpSpPr>
          <a:xfrm flipH="1" flipV="1">
            <a:off x="7343999" y="3479187"/>
            <a:ext cx="1123200" cy="1105661"/>
            <a:chOff x="2227412" y="2290000"/>
            <a:chExt cx="909939" cy="909939"/>
          </a:xfrm>
        </p:grpSpPr>
        <p:sp>
          <p:nvSpPr>
            <p:cNvPr id="22" name="Google Shape;865;p47">
              <a:extLst>
                <a:ext uri="{FF2B5EF4-FFF2-40B4-BE49-F238E27FC236}">
                  <a16:creationId xmlns:a16="http://schemas.microsoft.com/office/drawing/2014/main" id="{2A1B4F38-BC60-6DA1-54DB-DC5255E58285}"/>
                </a:ext>
              </a:extLst>
            </p:cNvPr>
            <p:cNvSpPr/>
            <p:nvPr/>
          </p:nvSpPr>
          <p:spPr>
            <a:xfrm rot="10800000">
              <a:off x="2227423" y="2290010"/>
              <a:ext cx="909928" cy="909928"/>
            </a:xfrm>
            <a:custGeom>
              <a:avLst/>
              <a:gdLst/>
              <a:ahLst/>
              <a:cxnLst/>
              <a:rect l="l" t="t" r="r" b="b"/>
              <a:pathLst>
                <a:path w="23817" h="23817" extrusionOk="0">
                  <a:moveTo>
                    <a:pt x="23817" y="0"/>
                  </a:moveTo>
                  <a:cubicBezTo>
                    <a:pt x="10662" y="0"/>
                    <a:pt x="0" y="10662"/>
                    <a:pt x="0" y="23817"/>
                  </a:cubicBezTo>
                  <a:lnTo>
                    <a:pt x="23817" y="23817"/>
                  </a:lnTo>
                  <a:lnTo>
                    <a:pt x="238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66;p47">
              <a:extLst>
                <a:ext uri="{FF2B5EF4-FFF2-40B4-BE49-F238E27FC236}">
                  <a16:creationId xmlns:a16="http://schemas.microsoft.com/office/drawing/2014/main" id="{E22F5E33-AF09-9056-B201-276B4A23C985}"/>
                </a:ext>
              </a:extLst>
            </p:cNvPr>
            <p:cNvSpPr/>
            <p:nvPr/>
          </p:nvSpPr>
          <p:spPr>
            <a:xfrm rot="10800000">
              <a:off x="2227413" y="2290000"/>
              <a:ext cx="473589" cy="476149"/>
            </a:xfrm>
            <a:custGeom>
              <a:avLst/>
              <a:gdLst/>
              <a:ahLst/>
              <a:cxnLst/>
              <a:rect l="l" t="t" r="r" b="b"/>
              <a:pathLst>
                <a:path w="12396" h="12463" extrusionOk="0">
                  <a:moveTo>
                    <a:pt x="12396" y="1"/>
                  </a:moveTo>
                  <a:cubicBezTo>
                    <a:pt x="5539" y="1"/>
                    <a:pt x="0" y="5539"/>
                    <a:pt x="0" y="12463"/>
                  </a:cubicBezTo>
                  <a:lnTo>
                    <a:pt x="12396" y="12463"/>
                  </a:lnTo>
                  <a:lnTo>
                    <a:pt x="123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13583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29;p35">
            <a:extLst>
              <a:ext uri="{FF2B5EF4-FFF2-40B4-BE49-F238E27FC236}">
                <a16:creationId xmlns:a16="http://schemas.microsoft.com/office/drawing/2014/main" id="{63FB5A52-1A00-B6E8-32F9-256C7BA038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4" y="539750"/>
            <a:ext cx="8127853" cy="517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Steps for EDA - Merge Two dataset</a:t>
            </a:r>
            <a:b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63BC96-BFFD-D0B1-186B-72545B4E1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04" y="1148965"/>
            <a:ext cx="4844896" cy="5410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B42AC4-1408-74F5-1B04-69B18EBE1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904" y="1669913"/>
            <a:ext cx="7436896" cy="285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13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29;p35">
            <a:extLst>
              <a:ext uri="{FF2B5EF4-FFF2-40B4-BE49-F238E27FC236}">
                <a16:creationId xmlns:a16="http://schemas.microsoft.com/office/drawing/2014/main" id="{63FB5A52-1A00-B6E8-32F9-256C7BA038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4" y="539750"/>
            <a:ext cx="8127853" cy="517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Steps for EDA - Risk Analytics</a:t>
            </a:r>
            <a:b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367B0FE3-55E7-3CFD-B224-A1CB98BF1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723" y="1265927"/>
            <a:ext cx="5774788" cy="239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23805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100" b="1" dirty="0">
                <a:solidFill>
                  <a:schemeClr val="dk1"/>
                </a:solidFill>
                <a:latin typeface="Poppins"/>
                <a:cs typeface="Poppins"/>
              </a:rPr>
              <a:t>Heatmap of Previous Application Amounts vs. Current TARGET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7D683090-E115-1C9E-0D8C-12EAE9704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C09A9CDB-ED2B-515F-C8D2-D3E62475D4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1CAE94-4870-BCC1-53BE-27C46020D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230" y="1501765"/>
            <a:ext cx="5008099" cy="2866369"/>
          </a:xfrm>
          <a:prstGeom prst="rect">
            <a:avLst/>
          </a:prstGeom>
        </p:spPr>
      </p:pic>
      <p:sp>
        <p:nvSpPr>
          <p:cNvPr id="23" name="Rectangle 14">
            <a:extLst>
              <a:ext uri="{FF2B5EF4-FFF2-40B4-BE49-F238E27FC236}">
                <a16:creationId xmlns:a16="http://schemas.microsoft.com/office/drawing/2014/main" id="{1DD5C4AF-FD93-956A-4D15-70F8ABA12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2836" y="1417127"/>
            <a:ext cx="2271934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100" dirty="0">
                <a:solidFill>
                  <a:schemeClr val="dk1"/>
                </a:solidFill>
                <a:latin typeface="Livvic"/>
              </a:rPr>
              <a:t>The heatmap reveals a strong positive relationship between TARGET and AMT_CREDIT_X, while the relationship between TARGET and AMT_GOODS_PRICE_X is weak and negative.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1100" dirty="0">
              <a:solidFill>
                <a:schemeClr val="dk1"/>
              </a:solidFill>
              <a:latin typeface="Livvic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100" dirty="0">
                <a:solidFill>
                  <a:schemeClr val="dk1"/>
                </a:solidFill>
                <a:latin typeface="Livvic"/>
              </a:rPr>
              <a:t>Additionally, AMT_CREDIT_X and AMT_GOODS_PRICE_X are strongly positively correlated. </a:t>
            </a:r>
          </a:p>
        </p:txBody>
      </p:sp>
      <p:grpSp>
        <p:nvGrpSpPr>
          <p:cNvPr id="24" name="Google Shape;858;p47">
            <a:extLst>
              <a:ext uri="{FF2B5EF4-FFF2-40B4-BE49-F238E27FC236}">
                <a16:creationId xmlns:a16="http://schemas.microsoft.com/office/drawing/2014/main" id="{75B94706-1BAE-1CFD-7B18-C06BD42FA021}"/>
              </a:ext>
            </a:extLst>
          </p:cNvPr>
          <p:cNvGrpSpPr/>
          <p:nvPr/>
        </p:nvGrpSpPr>
        <p:grpSpPr>
          <a:xfrm>
            <a:off x="7507343" y="3689382"/>
            <a:ext cx="924578" cy="914368"/>
            <a:chOff x="4574229" y="3535719"/>
            <a:chExt cx="924578" cy="914368"/>
          </a:xfrm>
        </p:grpSpPr>
        <p:sp>
          <p:nvSpPr>
            <p:cNvPr id="25" name="Google Shape;859;p47">
              <a:extLst>
                <a:ext uri="{FF2B5EF4-FFF2-40B4-BE49-F238E27FC236}">
                  <a16:creationId xmlns:a16="http://schemas.microsoft.com/office/drawing/2014/main" id="{E1060D10-A0F5-9AE0-C368-706E9F6AD069}"/>
                </a:ext>
              </a:extLst>
            </p:cNvPr>
            <p:cNvSpPr/>
            <p:nvPr/>
          </p:nvSpPr>
          <p:spPr>
            <a:xfrm>
              <a:off x="4574229" y="3535719"/>
              <a:ext cx="924578" cy="914368"/>
            </a:xfrm>
            <a:custGeom>
              <a:avLst/>
              <a:gdLst/>
              <a:ahLst/>
              <a:cxnLst/>
              <a:rect l="l" t="t" r="r" b="b"/>
              <a:pathLst>
                <a:path w="47634" h="47562" extrusionOk="0">
                  <a:moveTo>
                    <a:pt x="47634" y="1"/>
                  </a:moveTo>
                  <a:lnTo>
                    <a:pt x="1" y="47562"/>
                  </a:lnTo>
                  <a:lnTo>
                    <a:pt x="47634" y="47562"/>
                  </a:lnTo>
                  <a:lnTo>
                    <a:pt x="476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60;p47">
              <a:extLst>
                <a:ext uri="{FF2B5EF4-FFF2-40B4-BE49-F238E27FC236}">
                  <a16:creationId xmlns:a16="http://schemas.microsoft.com/office/drawing/2014/main" id="{B5008C26-CA39-71B5-D40D-E16896D5F688}"/>
                </a:ext>
              </a:extLst>
            </p:cNvPr>
            <p:cNvSpPr/>
            <p:nvPr/>
          </p:nvSpPr>
          <p:spPr>
            <a:xfrm>
              <a:off x="5036516" y="3992209"/>
              <a:ext cx="462289" cy="457876"/>
            </a:xfrm>
            <a:custGeom>
              <a:avLst/>
              <a:gdLst/>
              <a:ahLst/>
              <a:cxnLst/>
              <a:rect l="l" t="t" r="r" b="b"/>
              <a:pathLst>
                <a:path w="23817" h="23817" extrusionOk="0">
                  <a:moveTo>
                    <a:pt x="23817" y="0"/>
                  </a:moveTo>
                  <a:lnTo>
                    <a:pt x="0" y="23817"/>
                  </a:lnTo>
                  <a:lnTo>
                    <a:pt x="23817" y="23817"/>
                  </a:lnTo>
                  <a:lnTo>
                    <a:pt x="238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09184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329;p35">
            <a:extLst>
              <a:ext uri="{FF2B5EF4-FFF2-40B4-BE49-F238E27FC236}">
                <a16:creationId xmlns:a16="http://schemas.microsoft.com/office/drawing/2014/main" id="{250F479C-0756-062D-C2D6-51EEADC67EC2}"/>
              </a:ext>
            </a:extLst>
          </p:cNvPr>
          <p:cNvSpPr txBox="1">
            <a:spLocks/>
          </p:cNvSpPr>
          <p:nvPr/>
        </p:nvSpPr>
        <p:spPr>
          <a:xfrm>
            <a:off x="720000" y="539400"/>
            <a:ext cx="77040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/>
              <a:t>Present Findings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F6F7D7-D487-AC0D-EB59-BCFDB4049511}"/>
              </a:ext>
            </a:extLst>
          </p:cNvPr>
          <p:cNvSpPr txBox="1"/>
          <p:nvPr/>
        </p:nvSpPr>
        <p:spPr>
          <a:xfrm>
            <a:off x="6112413" y="4678281"/>
            <a:ext cx="3031587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endParaRPr lang="en-US" i="1" dirty="0"/>
          </a:p>
          <a:p>
            <a:pPr algn="r"/>
            <a:r>
              <a:rPr lang="en-US" sz="900" i="1" dirty="0">
                <a:solidFill>
                  <a:schemeClr val="dk1"/>
                </a:solidFill>
                <a:latin typeface="Livvic"/>
              </a:rPr>
              <a:t>For a deeper analysis, refer to the notebook.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1AF32399-5EC8-E983-88B4-173C20D3B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999" y="1179519"/>
            <a:ext cx="6658505" cy="2508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indent="-171450" eaLnBrk="0" fontAlgn="base" hangingPunct="0">
              <a:spcBef>
                <a:spcPct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200" b="1" dirty="0">
                <a:solidFill>
                  <a:schemeClr val="dk1"/>
                </a:solidFill>
                <a:latin typeface="Livvic"/>
              </a:rPr>
              <a:t>Correlation Between Features: </a:t>
            </a:r>
            <a:r>
              <a:rPr lang="en-US" altLang="en-US" sz="1200" dirty="0">
                <a:solidFill>
                  <a:schemeClr val="dk1"/>
                </a:solidFill>
                <a:latin typeface="Livvic"/>
              </a:rPr>
              <a:t>Strong links between AMT_CREDIT, AMT_ANNUITY, and AMT_GOODS_PRICE.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200" b="1" dirty="0">
                <a:solidFill>
                  <a:schemeClr val="dk1"/>
                </a:solidFill>
                <a:latin typeface="Livvic"/>
              </a:rPr>
              <a:t>Age vs Loan Default: </a:t>
            </a:r>
            <a:r>
              <a:rPr lang="en-US" altLang="en-US" sz="1200" dirty="0">
                <a:solidFill>
                  <a:schemeClr val="dk1"/>
                </a:solidFill>
                <a:latin typeface="Livvic"/>
              </a:rPr>
              <a:t>Younger applicants tend to default more, with additional factors influencing risk.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200" b="1" dirty="0">
                <a:solidFill>
                  <a:schemeClr val="dk1"/>
                </a:solidFill>
                <a:latin typeface="Livvic"/>
              </a:rPr>
              <a:t>Numerical Distributions: </a:t>
            </a:r>
            <a:r>
              <a:rPr lang="en-US" altLang="en-US" sz="1200" dirty="0">
                <a:solidFill>
                  <a:schemeClr val="dk1"/>
                </a:solidFill>
                <a:latin typeface="Livvic"/>
              </a:rPr>
              <a:t>Income, credit, and annuity levels show right-skewed distributions.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200" b="1" dirty="0">
                <a:solidFill>
                  <a:schemeClr val="dk1"/>
                </a:solidFill>
                <a:latin typeface="Livvic"/>
              </a:rPr>
              <a:t>Target Imbalance: </a:t>
            </a:r>
            <a:r>
              <a:rPr lang="en-US" altLang="en-US" sz="1200" dirty="0">
                <a:solidFill>
                  <a:schemeClr val="dk1"/>
                </a:solidFill>
                <a:latin typeface="Livvic"/>
              </a:rPr>
              <a:t>SMOTE balanced target values from (Non-Default: 42,629, Default: 3,421) to equal numbers.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200" b="1" dirty="0">
                <a:solidFill>
                  <a:schemeClr val="dk1"/>
                </a:solidFill>
                <a:latin typeface="Livvic"/>
              </a:rPr>
              <a:t>Risk Analytics: </a:t>
            </a:r>
            <a:r>
              <a:rPr lang="en-US" altLang="en-US" sz="1200" dirty="0">
                <a:solidFill>
                  <a:schemeClr val="dk1"/>
                </a:solidFill>
                <a:latin typeface="Livvic"/>
              </a:rPr>
              <a:t>EXT_SOURCE_2 and DAYS_EMPLOYED are key predictors, though the model is more accurate with non-defaults (AUC: 0.6439).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200" b="1" dirty="0">
                <a:solidFill>
                  <a:schemeClr val="dk1"/>
                </a:solidFill>
                <a:latin typeface="Livvic"/>
              </a:rPr>
              <a:t>Financial Risk: </a:t>
            </a:r>
            <a:r>
              <a:rPr lang="en-US" altLang="en-US" sz="1200" dirty="0">
                <a:solidFill>
                  <a:schemeClr val="dk1"/>
                </a:solidFill>
                <a:latin typeface="Livvic"/>
              </a:rPr>
              <a:t>Most applicants are categorized as very low to low risk. </a:t>
            </a:r>
          </a:p>
        </p:txBody>
      </p:sp>
      <p:grpSp>
        <p:nvGrpSpPr>
          <p:cNvPr id="16" name="Google Shape;867;p47">
            <a:extLst>
              <a:ext uri="{FF2B5EF4-FFF2-40B4-BE49-F238E27FC236}">
                <a16:creationId xmlns:a16="http://schemas.microsoft.com/office/drawing/2014/main" id="{6321281B-B7F6-D3A2-E528-73C23B8D3547}"/>
              </a:ext>
            </a:extLst>
          </p:cNvPr>
          <p:cNvGrpSpPr/>
          <p:nvPr/>
        </p:nvGrpSpPr>
        <p:grpSpPr>
          <a:xfrm>
            <a:off x="0" y="3676816"/>
            <a:ext cx="909980" cy="910076"/>
            <a:chOff x="6008043" y="3539000"/>
            <a:chExt cx="909980" cy="910076"/>
          </a:xfrm>
        </p:grpSpPr>
        <p:sp>
          <p:nvSpPr>
            <p:cNvPr id="17" name="Google Shape;868;p47">
              <a:extLst>
                <a:ext uri="{FF2B5EF4-FFF2-40B4-BE49-F238E27FC236}">
                  <a16:creationId xmlns:a16="http://schemas.microsoft.com/office/drawing/2014/main" id="{4F35CFC6-4F6B-58A3-5715-0C18DC345836}"/>
                </a:ext>
              </a:extLst>
            </p:cNvPr>
            <p:cNvSpPr/>
            <p:nvPr/>
          </p:nvSpPr>
          <p:spPr>
            <a:xfrm>
              <a:off x="6008043" y="3539000"/>
              <a:ext cx="909980" cy="910076"/>
            </a:xfrm>
            <a:custGeom>
              <a:avLst/>
              <a:gdLst/>
              <a:ahLst/>
              <a:cxnLst/>
              <a:rect l="l" t="t" r="r" b="b"/>
              <a:pathLst>
                <a:path w="47562" h="47567" extrusionOk="0">
                  <a:moveTo>
                    <a:pt x="0" y="0"/>
                  </a:moveTo>
                  <a:lnTo>
                    <a:pt x="0" y="47567"/>
                  </a:lnTo>
                  <a:lnTo>
                    <a:pt x="23745" y="47567"/>
                  </a:lnTo>
                  <a:cubicBezTo>
                    <a:pt x="36899" y="47567"/>
                    <a:pt x="47561" y="36905"/>
                    <a:pt x="47561" y="23750"/>
                  </a:cubicBezTo>
                  <a:cubicBezTo>
                    <a:pt x="47561" y="10596"/>
                    <a:pt x="36899" y="0"/>
                    <a:pt x="237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69;p47">
              <a:extLst>
                <a:ext uri="{FF2B5EF4-FFF2-40B4-BE49-F238E27FC236}">
                  <a16:creationId xmlns:a16="http://schemas.microsoft.com/office/drawing/2014/main" id="{1C1181B1-B33B-92A5-862A-27B683EBC0E8}"/>
                </a:ext>
              </a:extLst>
            </p:cNvPr>
            <p:cNvSpPr/>
            <p:nvPr/>
          </p:nvSpPr>
          <p:spPr>
            <a:xfrm>
              <a:off x="6008043" y="3708988"/>
              <a:ext cx="570031" cy="570090"/>
            </a:xfrm>
            <a:custGeom>
              <a:avLst/>
              <a:gdLst/>
              <a:ahLst/>
              <a:cxnLst/>
              <a:rect l="l" t="t" r="r" b="b"/>
              <a:pathLst>
                <a:path w="47562" h="47567" extrusionOk="0">
                  <a:moveTo>
                    <a:pt x="0" y="0"/>
                  </a:moveTo>
                  <a:lnTo>
                    <a:pt x="0" y="47567"/>
                  </a:lnTo>
                  <a:lnTo>
                    <a:pt x="23745" y="47567"/>
                  </a:lnTo>
                  <a:cubicBezTo>
                    <a:pt x="36899" y="47567"/>
                    <a:pt x="47561" y="36905"/>
                    <a:pt x="47561" y="23750"/>
                  </a:cubicBezTo>
                  <a:cubicBezTo>
                    <a:pt x="47561" y="10596"/>
                    <a:pt x="36899" y="0"/>
                    <a:pt x="237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867;p47">
            <a:extLst>
              <a:ext uri="{FF2B5EF4-FFF2-40B4-BE49-F238E27FC236}">
                <a16:creationId xmlns:a16="http://schemas.microsoft.com/office/drawing/2014/main" id="{CF81D3E9-9851-AF15-738E-511AB2724EE4}"/>
              </a:ext>
            </a:extLst>
          </p:cNvPr>
          <p:cNvGrpSpPr/>
          <p:nvPr/>
        </p:nvGrpSpPr>
        <p:grpSpPr>
          <a:xfrm flipH="1">
            <a:off x="7459225" y="3666087"/>
            <a:ext cx="964775" cy="910076"/>
            <a:chOff x="6008043" y="3539000"/>
            <a:chExt cx="909980" cy="910076"/>
          </a:xfrm>
        </p:grpSpPr>
        <p:sp>
          <p:nvSpPr>
            <p:cNvPr id="20" name="Google Shape;868;p47">
              <a:extLst>
                <a:ext uri="{FF2B5EF4-FFF2-40B4-BE49-F238E27FC236}">
                  <a16:creationId xmlns:a16="http://schemas.microsoft.com/office/drawing/2014/main" id="{05E1BAC0-B763-9874-3845-914E45F6AEFF}"/>
                </a:ext>
              </a:extLst>
            </p:cNvPr>
            <p:cNvSpPr/>
            <p:nvPr/>
          </p:nvSpPr>
          <p:spPr>
            <a:xfrm>
              <a:off x="6008043" y="3539000"/>
              <a:ext cx="909980" cy="910076"/>
            </a:xfrm>
            <a:custGeom>
              <a:avLst/>
              <a:gdLst/>
              <a:ahLst/>
              <a:cxnLst/>
              <a:rect l="l" t="t" r="r" b="b"/>
              <a:pathLst>
                <a:path w="47562" h="47567" extrusionOk="0">
                  <a:moveTo>
                    <a:pt x="0" y="0"/>
                  </a:moveTo>
                  <a:lnTo>
                    <a:pt x="0" y="47567"/>
                  </a:lnTo>
                  <a:lnTo>
                    <a:pt x="23745" y="47567"/>
                  </a:lnTo>
                  <a:cubicBezTo>
                    <a:pt x="36899" y="47567"/>
                    <a:pt x="47561" y="36905"/>
                    <a:pt x="47561" y="23750"/>
                  </a:cubicBezTo>
                  <a:cubicBezTo>
                    <a:pt x="47561" y="10596"/>
                    <a:pt x="36899" y="0"/>
                    <a:pt x="237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69;p47">
              <a:extLst>
                <a:ext uri="{FF2B5EF4-FFF2-40B4-BE49-F238E27FC236}">
                  <a16:creationId xmlns:a16="http://schemas.microsoft.com/office/drawing/2014/main" id="{429618EB-018C-0000-8910-63525ECE916F}"/>
                </a:ext>
              </a:extLst>
            </p:cNvPr>
            <p:cNvSpPr/>
            <p:nvPr/>
          </p:nvSpPr>
          <p:spPr>
            <a:xfrm>
              <a:off x="6008043" y="3708988"/>
              <a:ext cx="570031" cy="570090"/>
            </a:xfrm>
            <a:custGeom>
              <a:avLst/>
              <a:gdLst/>
              <a:ahLst/>
              <a:cxnLst/>
              <a:rect l="l" t="t" r="r" b="b"/>
              <a:pathLst>
                <a:path w="47562" h="47567" extrusionOk="0">
                  <a:moveTo>
                    <a:pt x="0" y="0"/>
                  </a:moveTo>
                  <a:lnTo>
                    <a:pt x="0" y="47567"/>
                  </a:lnTo>
                  <a:lnTo>
                    <a:pt x="23745" y="47567"/>
                  </a:lnTo>
                  <a:cubicBezTo>
                    <a:pt x="36899" y="47567"/>
                    <a:pt x="47561" y="36905"/>
                    <a:pt x="47561" y="23750"/>
                  </a:cubicBezTo>
                  <a:cubicBezTo>
                    <a:pt x="47561" y="10596"/>
                    <a:pt x="36899" y="0"/>
                    <a:pt x="237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84334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0"/>
          <p:cNvSpPr txBox="1">
            <a:spLocks noGrp="1"/>
          </p:cNvSpPr>
          <p:nvPr>
            <p:ph type="title"/>
          </p:nvPr>
        </p:nvSpPr>
        <p:spPr>
          <a:xfrm>
            <a:off x="648493" y="653740"/>
            <a:ext cx="6476271" cy="6179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Introduction</a:t>
            </a:r>
            <a:endParaRPr sz="3200" dirty="0"/>
          </a:p>
        </p:txBody>
      </p:sp>
      <p:sp>
        <p:nvSpPr>
          <p:cNvPr id="241" name="Google Shape;241;p30"/>
          <p:cNvSpPr txBox="1">
            <a:spLocks noGrp="1"/>
          </p:cNvSpPr>
          <p:nvPr>
            <p:ph type="subTitle" idx="1"/>
          </p:nvPr>
        </p:nvSpPr>
        <p:spPr>
          <a:xfrm>
            <a:off x="770294" y="1418993"/>
            <a:ext cx="6354471" cy="617962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Project Focus : 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Apply Exploratory Data Analysis (EDA) to identify patterns predicting loan repayment difficulties.</a:t>
            </a:r>
          </a:p>
        </p:txBody>
      </p:sp>
      <p:sp>
        <p:nvSpPr>
          <p:cNvPr id="4" name="Google Shape;241;p30">
            <a:extLst>
              <a:ext uri="{FF2B5EF4-FFF2-40B4-BE49-F238E27FC236}">
                <a16:creationId xmlns:a16="http://schemas.microsoft.com/office/drawing/2014/main" id="{B2D4B317-DA9E-F46B-7273-B98D825205CB}"/>
              </a:ext>
            </a:extLst>
          </p:cNvPr>
          <p:cNvSpPr txBox="1">
            <a:spLocks/>
          </p:cNvSpPr>
          <p:nvPr/>
        </p:nvSpPr>
        <p:spPr>
          <a:xfrm>
            <a:off x="770293" y="2488584"/>
            <a:ext cx="6354471" cy="61796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Objective: Minimize lending risk by identifying factors indicating loan default likelihood.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241;p30">
            <a:extLst>
              <a:ext uri="{FF2B5EF4-FFF2-40B4-BE49-F238E27FC236}">
                <a16:creationId xmlns:a16="http://schemas.microsoft.com/office/drawing/2014/main" id="{895B976C-58CF-2EF0-20A0-91AB67FC013A}"/>
              </a:ext>
            </a:extLst>
          </p:cNvPr>
          <p:cNvSpPr txBox="1">
            <a:spLocks/>
          </p:cNvSpPr>
          <p:nvPr/>
        </p:nvSpPr>
        <p:spPr>
          <a:xfrm>
            <a:off x="770293" y="3401129"/>
            <a:ext cx="6354471" cy="61796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ivvic"/>
              <a:buNone/>
              <a:defRPr sz="1200" b="0" i="0" u="none" strike="noStrike" cap="none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Outcome: Assist in loan approval decisions based on repayment likelihood.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Google Shape;229;p29">
            <a:extLst>
              <a:ext uri="{FF2B5EF4-FFF2-40B4-BE49-F238E27FC236}">
                <a16:creationId xmlns:a16="http://schemas.microsoft.com/office/drawing/2014/main" id="{AE297B81-7BD8-FC47-6408-D932FAE24FF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15742" t="13617" r="1228" b="10813"/>
          <a:stretch/>
        </p:blipFill>
        <p:spPr>
          <a:xfrm>
            <a:off x="7182856" y="1151303"/>
            <a:ext cx="1886803" cy="2867788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329;p35">
            <a:extLst>
              <a:ext uri="{FF2B5EF4-FFF2-40B4-BE49-F238E27FC236}">
                <a16:creationId xmlns:a16="http://schemas.microsoft.com/office/drawing/2014/main" id="{250F479C-0756-062D-C2D6-51EEADC67EC2}"/>
              </a:ext>
            </a:extLst>
          </p:cNvPr>
          <p:cNvSpPr txBox="1">
            <a:spLocks/>
          </p:cNvSpPr>
          <p:nvPr/>
        </p:nvSpPr>
        <p:spPr>
          <a:xfrm>
            <a:off x="720000" y="539400"/>
            <a:ext cx="77040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/>
              <a:t>Conclusion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F6F7D7-D487-AC0D-EB59-BCFDB4049511}"/>
              </a:ext>
            </a:extLst>
          </p:cNvPr>
          <p:cNvSpPr txBox="1"/>
          <p:nvPr/>
        </p:nvSpPr>
        <p:spPr>
          <a:xfrm>
            <a:off x="6112413" y="4678281"/>
            <a:ext cx="3031587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endParaRPr lang="en-US" i="1" dirty="0"/>
          </a:p>
          <a:p>
            <a:pPr algn="r"/>
            <a:r>
              <a:rPr lang="en-US" sz="900" i="1" dirty="0">
                <a:solidFill>
                  <a:schemeClr val="dk1"/>
                </a:solidFill>
                <a:latin typeface="Livvic"/>
              </a:rPr>
              <a:t>For a deeper analysis, refer to the notebook.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2EC023-5EBA-05F3-C832-4241CA01B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7699" y="1330896"/>
            <a:ext cx="59688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EDA revealed key factors influencing loan default, including strong correlations between financial variables and a higher default likelihood among younger individuals.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Imbalance in the dataset was corrected using SMOTE, and risk analytics highlighted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EXT_SOURCE_2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DAYS_EMPLOYED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as key predictors. While the model performed well for non-defaults, it requires improvement in detecting defaults. These insights will aid in better loan approval decisions and risk management.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0" name="Google Shape;846;p47">
            <a:extLst>
              <a:ext uri="{FF2B5EF4-FFF2-40B4-BE49-F238E27FC236}">
                <a16:creationId xmlns:a16="http://schemas.microsoft.com/office/drawing/2014/main" id="{5DAE5F8F-DD42-3531-216E-11BB75AA75F3}"/>
              </a:ext>
            </a:extLst>
          </p:cNvPr>
          <p:cNvGrpSpPr/>
          <p:nvPr/>
        </p:nvGrpSpPr>
        <p:grpSpPr>
          <a:xfrm>
            <a:off x="7500332" y="3689727"/>
            <a:ext cx="923668" cy="914373"/>
            <a:chOff x="5994355" y="2288976"/>
            <a:chExt cx="923668" cy="914373"/>
          </a:xfrm>
        </p:grpSpPr>
        <p:sp>
          <p:nvSpPr>
            <p:cNvPr id="11" name="Google Shape;847;p47">
              <a:extLst>
                <a:ext uri="{FF2B5EF4-FFF2-40B4-BE49-F238E27FC236}">
                  <a16:creationId xmlns:a16="http://schemas.microsoft.com/office/drawing/2014/main" id="{86CD3B7F-E023-B783-1DA7-8E5C4F23539D}"/>
                </a:ext>
              </a:extLst>
            </p:cNvPr>
            <p:cNvSpPr/>
            <p:nvPr/>
          </p:nvSpPr>
          <p:spPr>
            <a:xfrm>
              <a:off x="5994355" y="2288976"/>
              <a:ext cx="923668" cy="914373"/>
            </a:xfrm>
            <a:custGeom>
              <a:avLst/>
              <a:gdLst/>
              <a:ahLst/>
              <a:cxnLst/>
              <a:rect l="l" t="t" r="r" b="b"/>
              <a:pathLst>
                <a:path w="47634" h="47567" extrusionOk="0">
                  <a:moveTo>
                    <a:pt x="47634" y="0"/>
                  </a:moveTo>
                  <a:cubicBezTo>
                    <a:pt x="21325" y="0"/>
                    <a:pt x="0" y="21258"/>
                    <a:pt x="0" y="47567"/>
                  </a:cubicBezTo>
                  <a:lnTo>
                    <a:pt x="47634" y="47567"/>
                  </a:lnTo>
                  <a:lnTo>
                    <a:pt x="476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48;p47">
              <a:extLst>
                <a:ext uri="{FF2B5EF4-FFF2-40B4-BE49-F238E27FC236}">
                  <a16:creationId xmlns:a16="http://schemas.microsoft.com/office/drawing/2014/main" id="{3DA36F1F-3C48-5E07-6FED-037A753D5A7F}"/>
                </a:ext>
              </a:extLst>
            </p:cNvPr>
            <p:cNvSpPr/>
            <p:nvPr/>
          </p:nvSpPr>
          <p:spPr>
            <a:xfrm>
              <a:off x="6339435" y="2629661"/>
              <a:ext cx="578587" cy="573687"/>
            </a:xfrm>
            <a:custGeom>
              <a:avLst/>
              <a:gdLst/>
              <a:ahLst/>
              <a:cxnLst/>
              <a:rect l="l" t="t" r="r" b="b"/>
              <a:pathLst>
                <a:path w="29838" h="29844" extrusionOk="0">
                  <a:moveTo>
                    <a:pt x="29838" y="1"/>
                  </a:moveTo>
                  <a:cubicBezTo>
                    <a:pt x="13360" y="1"/>
                    <a:pt x="0" y="13366"/>
                    <a:pt x="0" y="29844"/>
                  </a:cubicBezTo>
                  <a:lnTo>
                    <a:pt x="29838" y="29844"/>
                  </a:lnTo>
                  <a:lnTo>
                    <a:pt x="298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846;p47">
            <a:extLst>
              <a:ext uri="{FF2B5EF4-FFF2-40B4-BE49-F238E27FC236}">
                <a16:creationId xmlns:a16="http://schemas.microsoft.com/office/drawing/2014/main" id="{CC97182C-B64B-D503-E282-C787020ED27B}"/>
              </a:ext>
            </a:extLst>
          </p:cNvPr>
          <p:cNvGrpSpPr/>
          <p:nvPr/>
        </p:nvGrpSpPr>
        <p:grpSpPr>
          <a:xfrm flipH="1">
            <a:off x="719999" y="3639220"/>
            <a:ext cx="988879" cy="964879"/>
            <a:chOff x="5994355" y="2288976"/>
            <a:chExt cx="923668" cy="914373"/>
          </a:xfrm>
        </p:grpSpPr>
        <p:sp>
          <p:nvSpPr>
            <p:cNvPr id="16" name="Google Shape;847;p47">
              <a:extLst>
                <a:ext uri="{FF2B5EF4-FFF2-40B4-BE49-F238E27FC236}">
                  <a16:creationId xmlns:a16="http://schemas.microsoft.com/office/drawing/2014/main" id="{D5868EA1-11D4-D301-AFB3-E36A0DE33AED}"/>
                </a:ext>
              </a:extLst>
            </p:cNvPr>
            <p:cNvSpPr/>
            <p:nvPr/>
          </p:nvSpPr>
          <p:spPr>
            <a:xfrm>
              <a:off x="5994355" y="2288976"/>
              <a:ext cx="923668" cy="914373"/>
            </a:xfrm>
            <a:custGeom>
              <a:avLst/>
              <a:gdLst/>
              <a:ahLst/>
              <a:cxnLst/>
              <a:rect l="l" t="t" r="r" b="b"/>
              <a:pathLst>
                <a:path w="47634" h="47567" extrusionOk="0">
                  <a:moveTo>
                    <a:pt x="47634" y="0"/>
                  </a:moveTo>
                  <a:cubicBezTo>
                    <a:pt x="21325" y="0"/>
                    <a:pt x="0" y="21258"/>
                    <a:pt x="0" y="47567"/>
                  </a:cubicBezTo>
                  <a:lnTo>
                    <a:pt x="47634" y="47567"/>
                  </a:lnTo>
                  <a:lnTo>
                    <a:pt x="476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48;p47">
              <a:extLst>
                <a:ext uri="{FF2B5EF4-FFF2-40B4-BE49-F238E27FC236}">
                  <a16:creationId xmlns:a16="http://schemas.microsoft.com/office/drawing/2014/main" id="{509FCEBA-B4C4-9733-0271-8717C92FB873}"/>
                </a:ext>
              </a:extLst>
            </p:cNvPr>
            <p:cNvSpPr/>
            <p:nvPr/>
          </p:nvSpPr>
          <p:spPr>
            <a:xfrm>
              <a:off x="6339435" y="2629661"/>
              <a:ext cx="578587" cy="573687"/>
            </a:xfrm>
            <a:custGeom>
              <a:avLst/>
              <a:gdLst/>
              <a:ahLst/>
              <a:cxnLst/>
              <a:rect l="l" t="t" r="r" b="b"/>
              <a:pathLst>
                <a:path w="29838" h="29844" extrusionOk="0">
                  <a:moveTo>
                    <a:pt x="29838" y="1"/>
                  </a:moveTo>
                  <a:cubicBezTo>
                    <a:pt x="13360" y="1"/>
                    <a:pt x="0" y="13366"/>
                    <a:pt x="0" y="29844"/>
                  </a:cubicBezTo>
                  <a:lnTo>
                    <a:pt x="29838" y="29844"/>
                  </a:lnTo>
                  <a:lnTo>
                    <a:pt x="298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227459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5"/>
          <p:cNvSpPr txBox="1">
            <a:spLocks noGrp="1"/>
          </p:cNvSpPr>
          <p:nvPr>
            <p:ph type="ctrTitle"/>
          </p:nvPr>
        </p:nvSpPr>
        <p:spPr>
          <a:xfrm>
            <a:off x="2998200" y="601750"/>
            <a:ext cx="4892400" cy="12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546" name="Google Shape;546;p45"/>
          <p:cNvSpPr txBox="1">
            <a:spLocks noGrp="1"/>
          </p:cNvSpPr>
          <p:nvPr>
            <p:ph type="subTitle" idx="1"/>
          </p:nvPr>
        </p:nvSpPr>
        <p:spPr>
          <a:xfrm>
            <a:off x="2998200" y="1794116"/>
            <a:ext cx="48924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  <p:sp>
        <p:nvSpPr>
          <p:cNvPr id="547" name="Google Shape;547;p45"/>
          <p:cNvSpPr txBox="1">
            <a:spLocks noGrp="1"/>
          </p:cNvSpPr>
          <p:nvPr>
            <p:ph type="subTitle" idx="2"/>
          </p:nvPr>
        </p:nvSpPr>
        <p:spPr>
          <a:xfrm>
            <a:off x="3091877" y="1982990"/>
            <a:ext cx="48924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samramya@gmail.com </a:t>
            </a:r>
            <a:endParaRPr dirty="0"/>
          </a:p>
        </p:txBody>
      </p:sp>
      <p:grpSp>
        <p:nvGrpSpPr>
          <p:cNvPr id="562" name="Google Shape;562;p45"/>
          <p:cNvGrpSpPr/>
          <p:nvPr/>
        </p:nvGrpSpPr>
        <p:grpSpPr>
          <a:xfrm rot="5400000">
            <a:off x="-414884" y="3121220"/>
            <a:ext cx="2437179" cy="1607435"/>
            <a:chOff x="5539150" y="3176875"/>
            <a:chExt cx="2164842" cy="1427308"/>
          </a:xfrm>
        </p:grpSpPr>
        <p:sp>
          <p:nvSpPr>
            <p:cNvPr id="563" name="Google Shape;563;p45"/>
            <p:cNvSpPr/>
            <p:nvPr/>
          </p:nvSpPr>
          <p:spPr>
            <a:xfrm rot="-5400000" flipH="1">
              <a:off x="6912574" y="3812749"/>
              <a:ext cx="849332" cy="733504"/>
            </a:xfrm>
            <a:custGeom>
              <a:avLst/>
              <a:gdLst/>
              <a:ahLst/>
              <a:cxnLst/>
              <a:rect l="l" t="t" r="r" b="b"/>
              <a:pathLst>
                <a:path w="47635" h="23817" extrusionOk="0">
                  <a:moveTo>
                    <a:pt x="1" y="0"/>
                  </a:moveTo>
                  <a:lnTo>
                    <a:pt x="1" y="23817"/>
                  </a:lnTo>
                  <a:lnTo>
                    <a:pt x="47634" y="23817"/>
                  </a:lnTo>
                  <a:lnTo>
                    <a:pt x="47634" y="0"/>
                  </a:lnTo>
                  <a:close/>
                </a:path>
              </a:pathLst>
            </a:custGeom>
            <a:gradFill>
              <a:gsLst>
                <a:gs pos="0">
                  <a:srgbClr val="174B67">
                    <a:alpha val="34901"/>
                  </a:srgbClr>
                </a:gs>
                <a:gs pos="100000">
                  <a:srgbClr val="174B67">
                    <a:alpha val="5882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5"/>
            <p:cNvSpPr/>
            <p:nvPr/>
          </p:nvSpPr>
          <p:spPr>
            <a:xfrm rot="-5400000" flipH="1">
              <a:off x="5541174" y="3174850"/>
              <a:ext cx="1427293" cy="1431342"/>
            </a:xfrm>
            <a:custGeom>
              <a:avLst/>
              <a:gdLst/>
              <a:ahLst/>
              <a:cxnLst/>
              <a:rect l="l" t="t" r="r" b="b"/>
              <a:pathLst>
                <a:path w="23817" h="23817" extrusionOk="0">
                  <a:moveTo>
                    <a:pt x="23817" y="0"/>
                  </a:moveTo>
                  <a:cubicBezTo>
                    <a:pt x="10662" y="0"/>
                    <a:pt x="0" y="10662"/>
                    <a:pt x="0" y="23817"/>
                  </a:cubicBezTo>
                  <a:lnTo>
                    <a:pt x="23817" y="23817"/>
                  </a:lnTo>
                  <a:lnTo>
                    <a:pt x="23817" y="0"/>
                  </a:lnTo>
                  <a:close/>
                </a:path>
              </a:pathLst>
            </a:custGeom>
            <a:gradFill>
              <a:gsLst>
                <a:gs pos="0">
                  <a:srgbClr val="174B67">
                    <a:alpha val="34901"/>
                  </a:srgbClr>
                </a:gs>
                <a:gs pos="100000">
                  <a:srgbClr val="174B67">
                    <a:alpha val="5882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5"/>
            <p:cNvSpPr/>
            <p:nvPr/>
          </p:nvSpPr>
          <p:spPr>
            <a:xfrm rot="-5400000" flipH="1">
              <a:off x="6122188" y="3755881"/>
              <a:ext cx="847111" cy="849493"/>
            </a:xfrm>
            <a:custGeom>
              <a:avLst/>
              <a:gdLst/>
              <a:ahLst/>
              <a:cxnLst/>
              <a:rect l="l" t="t" r="r" b="b"/>
              <a:pathLst>
                <a:path w="23817" h="23817" extrusionOk="0">
                  <a:moveTo>
                    <a:pt x="23817" y="0"/>
                  </a:moveTo>
                  <a:cubicBezTo>
                    <a:pt x="10662" y="0"/>
                    <a:pt x="0" y="10662"/>
                    <a:pt x="0" y="23817"/>
                  </a:cubicBezTo>
                  <a:lnTo>
                    <a:pt x="23817" y="23817"/>
                  </a:lnTo>
                  <a:lnTo>
                    <a:pt x="23817" y="0"/>
                  </a:lnTo>
                  <a:close/>
                </a:path>
              </a:pathLst>
            </a:custGeom>
            <a:gradFill>
              <a:gsLst>
                <a:gs pos="0">
                  <a:srgbClr val="174B67">
                    <a:alpha val="14901"/>
                  </a:srgbClr>
                </a:gs>
                <a:gs pos="100000">
                  <a:srgbClr val="174B67">
                    <a:alpha val="25882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0CF239E-D18A-33A5-11A7-E84A981B0660}"/>
              </a:ext>
            </a:extLst>
          </p:cNvPr>
          <p:cNvSpPr txBox="1"/>
          <p:nvPr/>
        </p:nvSpPr>
        <p:spPr>
          <a:xfrm>
            <a:off x="2818151" y="3507698"/>
            <a:ext cx="5246557" cy="9668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</a:t>
            </a:r>
          </a:p>
        </p:txBody>
      </p:sp>
      <p:sp>
        <p:nvSpPr>
          <p:cNvPr id="247" name="Google Shape;247;p31"/>
          <p:cNvSpPr/>
          <p:nvPr/>
        </p:nvSpPr>
        <p:spPr>
          <a:xfrm>
            <a:off x="1873405" y="1195632"/>
            <a:ext cx="2941620" cy="1252862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600" dirty="0">
                <a:latin typeface="Poppins SemiBold"/>
                <a:cs typeface="Poppins SemiBold"/>
              </a:rPr>
              <a:t>EDA Techniques: Identify key factors behind loan defaults.</a:t>
            </a:r>
          </a:p>
        </p:txBody>
      </p:sp>
      <p:sp>
        <p:nvSpPr>
          <p:cNvPr id="248" name="Google Shape;248;p31"/>
          <p:cNvSpPr/>
          <p:nvPr/>
        </p:nvSpPr>
        <p:spPr>
          <a:xfrm>
            <a:off x="4980373" y="1195632"/>
            <a:ext cx="3197188" cy="1252862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Goal: Enhance risk assessment to approve applicants with higher repayment potential.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9" name="Google Shape;249;p31"/>
          <p:cNvSpPr/>
          <p:nvPr/>
        </p:nvSpPr>
        <p:spPr>
          <a:xfrm>
            <a:off x="827248" y="3408676"/>
            <a:ext cx="1828800" cy="9144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200" dirty="0">
                <a:solidFill>
                  <a:schemeClr val="dk1"/>
                </a:solidFill>
                <a:latin typeface="Poppins SemiBold"/>
                <a:cs typeface="Poppins SemiBold"/>
              </a:rPr>
              <a:t>Identify Key Variables: Predictive of loan defaults.</a:t>
            </a:r>
          </a:p>
        </p:txBody>
      </p:sp>
      <p:sp>
        <p:nvSpPr>
          <p:cNvPr id="250" name="Google Shape;250;p31"/>
          <p:cNvSpPr/>
          <p:nvPr/>
        </p:nvSpPr>
        <p:spPr>
          <a:xfrm>
            <a:off x="2763298" y="3408676"/>
            <a:ext cx="1828800" cy="9144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sz="1200" dirty="0">
              <a:latin typeface="Poppins SemiBold"/>
              <a:cs typeface="Poppins SemiBold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200" dirty="0">
                <a:latin typeface="Poppins SemiBold"/>
                <a:cs typeface="Poppins SemiBold"/>
              </a:rPr>
              <a:t>Data Cleaning:  Ensure reliable and accurate analysis.</a:t>
            </a:r>
          </a:p>
          <a:p>
            <a:pPr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sz="1200" dirty="0">
              <a:solidFill>
                <a:schemeClr val="dk1"/>
              </a:solidFill>
              <a:latin typeface="Poppins SemiBold"/>
              <a:cs typeface="Poppins SemiBold"/>
            </a:endParaRPr>
          </a:p>
        </p:txBody>
      </p:sp>
      <p:sp>
        <p:nvSpPr>
          <p:cNvPr id="2" name="Google Shape;246;p31">
            <a:extLst>
              <a:ext uri="{FF2B5EF4-FFF2-40B4-BE49-F238E27FC236}">
                <a16:creationId xmlns:a16="http://schemas.microsoft.com/office/drawing/2014/main" id="{31174BC7-220A-DD01-3A89-D7EE3606D9D9}"/>
              </a:ext>
            </a:extLst>
          </p:cNvPr>
          <p:cNvSpPr txBox="1">
            <a:spLocks/>
          </p:cNvSpPr>
          <p:nvPr/>
        </p:nvSpPr>
        <p:spPr>
          <a:xfrm>
            <a:off x="827248" y="2752444"/>
            <a:ext cx="77040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Project Approach</a:t>
            </a:r>
          </a:p>
        </p:txBody>
      </p:sp>
      <p:sp>
        <p:nvSpPr>
          <p:cNvPr id="3" name="Google Shape;249;p31">
            <a:extLst>
              <a:ext uri="{FF2B5EF4-FFF2-40B4-BE49-F238E27FC236}">
                <a16:creationId xmlns:a16="http://schemas.microsoft.com/office/drawing/2014/main" id="{A3E1C1F0-5678-AF3E-0D22-924EA425DA5E}"/>
              </a:ext>
            </a:extLst>
          </p:cNvPr>
          <p:cNvSpPr/>
          <p:nvPr/>
        </p:nvSpPr>
        <p:spPr>
          <a:xfrm>
            <a:off x="4746902" y="3408676"/>
            <a:ext cx="1828800" cy="9144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200" dirty="0">
                <a:latin typeface="Poppins SemiBold"/>
                <a:cs typeface="Poppins SemiBold"/>
              </a:rPr>
              <a:t>Explore Relationships: Find indicators of default risk.</a:t>
            </a:r>
          </a:p>
        </p:txBody>
      </p:sp>
      <p:sp>
        <p:nvSpPr>
          <p:cNvPr id="6" name="Google Shape;249;p31">
            <a:extLst>
              <a:ext uri="{FF2B5EF4-FFF2-40B4-BE49-F238E27FC236}">
                <a16:creationId xmlns:a16="http://schemas.microsoft.com/office/drawing/2014/main" id="{551827FD-FD4B-929B-902D-E51C16A39552}"/>
              </a:ext>
            </a:extLst>
          </p:cNvPr>
          <p:cNvSpPr/>
          <p:nvPr/>
        </p:nvSpPr>
        <p:spPr>
          <a:xfrm>
            <a:off x="6730506" y="3386791"/>
            <a:ext cx="1828800" cy="9144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200" dirty="0">
                <a:latin typeface="Poppins SemiBold"/>
                <a:cs typeface="Poppins SemiBold"/>
              </a:rPr>
              <a:t>Summarize Findings: Provide actionable insights for risk management.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the Dataset</a:t>
            </a:r>
            <a:endParaRPr dirty="0"/>
          </a:p>
        </p:txBody>
      </p:sp>
      <p:sp>
        <p:nvSpPr>
          <p:cNvPr id="264" name="Google Shape;264;p32"/>
          <p:cNvSpPr txBox="1"/>
          <p:nvPr/>
        </p:nvSpPr>
        <p:spPr>
          <a:xfrm>
            <a:off x="719987" y="2765688"/>
            <a:ext cx="15924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200" dirty="0">
                <a:solidFill>
                  <a:schemeClr val="dk1"/>
                </a:solidFill>
                <a:latin typeface="Livvic"/>
              </a:rPr>
              <a:t>Client profiles, payment history, loan amounts, interest rates, etc.,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5" name="Google Shape;265;p32"/>
          <p:cNvSpPr txBox="1"/>
          <p:nvPr/>
        </p:nvSpPr>
        <p:spPr>
          <a:xfrm>
            <a:off x="6691212" y="2873388"/>
            <a:ext cx="1732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200" dirty="0">
                <a:solidFill>
                  <a:schemeClr val="dk1"/>
                </a:solidFill>
                <a:latin typeface="Livvic"/>
              </a:rPr>
              <a:t>Understand borrower characteristics and create effective risk mitigation strategies.</a:t>
            </a:r>
          </a:p>
        </p:txBody>
      </p:sp>
      <p:sp>
        <p:nvSpPr>
          <p:cNvPr id="266" name="Google Shape;266;p32"/>
          <p:cNvSpPr txBox="1"/>
          <p:nvPr/>
        </p:nvSpPr>
        <p:spPr>
          <a:xfrm>
            <a:off x="5998798" y="1663604"/>
            <a:ext cx="1926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000"/>
              <a:tabLst>
                <a:tab pos="457200" algn="l"/>
              </a:tabLst>
            </a:pPr>
            <a:r>
              <a:rPr lang="en-US" sz="1200" dirty="0">
                <a:solidFill>
                  <a:schemeClr val="dk1"/>
                </a:solidFill>
                <a:latin typeface="Livvic"/>
              </a:rPr>
              <a:t>Loan records from a financial institution. Main File: </a:t>
            </a:r>
            <a:r>
              <a:rPr lang="en-US" sz="1200" dirty="0" err="1">
                <a:solidFill>
                  <a:schemeClr val="dk1"/>
                </a:solidFill>
                <a:latin typeface="Livvic"/>
              </a:rPr>
              <a:t>Previous_application</a:t>
            </a:r>
            <a:r>
              <a:rPr lang="en-US" sz="1200" dirty="0">
                <a:solidFill>
                  <a:schemeClr val="dk1"/>
                </a:solidFill>
                <a:latin typeface="Livvic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Livvic"/>
              </a:rPr>
              <a:t>application_data</a:t>
            </a:r>
            <a:r>
              <a:rPr lang="en-US" sz="1200" dirty="0">
                <a:solidFill>
                  <a:schemeClr val="dk1"/>
                </a:solidFill>
                <a:latin typeface="Livvic"/>
              </a:rPr>
              <a:t>, and Column Description</a:t>
            </a:r>
          </a:p>
        </p:txBody>
      </p:sp>
      <p:sp>
        <p:nvSpPr>
          <p:cNvPr id="267" name="Google Shape;267;p32"/>
          <p:cNvSpPr/>
          <p:nvPr/>
        </p:nvSpPr>
        <p:spPr>
          <a:xfrm>
            <a:off x="3625894" y="1157054"/>
            <a:ext cx="1752000" cy="1752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Source</a:t>
            </a:r>
          </a:p>
        </p:txBody>
      </p:sp>
      <p:sp>
        <p:nvSpPr>
          <p:cNvPr id="268" name="Google Shape;268;p32"/>
          <p:cNvSpPr/>
          <p:nvPr/>
        </p:nvSpPr>
        <p:spPr>
          <a:xfrm>
            <a:off x="4337240" y="2366837"/>
            <a:ext cx="1752000" cy="1752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Poppins SemiBold"/>
                <a:cs typeface="Poppins SemiBold"/>
              </a:rPr>
              <a:t>Purpose</a:t>
            </a:r>
            <a:endParaRPr dirty="0">
              <a:solidFill>
                <a:schemeClr val="dk1"/>
              </a:solidFill>
              <a:latin typeface="Poppins SemiBold"/>
              <a:cs typeface="Poppins SemiBold"/>
              <a:sym typeface="Poppins SemiBold"/>
            </a:endParaRPr>
          </a:p>
        </p:txBody>
      </p:sp>
      <p:sp>
        <p:nvSpPr>
          <p:cNvPr id="269" name="Google Shape;269;p32"/>
          <p:cNvSpPr/>
          <p:nvPr/>
        </p:nvSpPr>
        <p:spPr>
          <a:xfrm>
            <a:off x="2914575" y="2366837"/>
            <a:ext cx="1752000" cy="1752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dk1"/>
                </a:solidFill>
                <a:latin typeface="Poppins SemiBold"/>
                <a:cs typeface="Poppins SemiBold"/>
              </a:rPr>
              <a:t>Features </a:t>
            </a:r>
            <a:endParaRPr dirty="0">
              <a:solidFill>
                <a:schemeClr val="dk1"/>
              </a:solidFill>
              <a:latin typeface="Poppins SemiBold"/>
              <a:cs typeface="Poppins SemiBold"/>
              <a:sym typeface="Poppins SemiBold"/>
            </a:endParaRPr>
          </a:p>
        </p:txBody>
      </p:sp>
      <p:cxnSp>
        <p:nvCxnSpPr>
          <p:cNvPr id="270" name="Google Shape;270;p32"/>
          <p:cNvCxnSpPr>
            <a:stCxn id="267" idx="6"/>
            <a:endCxn id="266" idx="1"/>
          </p:cNvCxnSpPr>
          <p:nvPr/>
        </p:nvCxnSpPr>
        <p:spPr>
          <a:xfrm>
            <a:off x="5377894" y="2033054"/>
            <a:ext cx="62090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" name="Google Shape;271;p32"/>
          <p:cNvCxnSpPr>
            <a:cxnSpLocks/>
            <a:stCxn id="269" idx="2"/>
            <a:endCxn id="264" idx="3"/>
          </p:cNvCxnSpPr>
          <p:nvPr/>
        </p:nvCxnSpPr>
        <p:spPr>
          <a:xfrm rot="10800000">
            <a:off x="2312475" y="3242837"/>
            <a:ext cx="60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2" name="Google Shape;272;p32"/>
          <p:cNvCxnSpPr>
            <a:stCxn id="268" idx="6"/>
            <a:endCxn id="265" idx="1"/>
          </p:cNvCxnSpPr>
          <p:nvPr/>
        </p:nvCxnSpPr>
        <p:spPr>
          <a:xfrm>
            <a:off x="6089240" y="3242837"/>
            <a:ext cx="60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/>
          <p:nvPr/>
        </p:nvSpPr>
        <p:spPr>
          <a:xfrm>
            <a:off x="1647313" y="1561419"/>
            <a:ext cx="588000" cy="588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1"/>
              <a:buFont typeface="Arial"/>
              <a:buNone/>
            </a:pPr>
            <a:endParaRPr sz="25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1" name="Google Shape;281;p33"/>
          <p:cNvSpPr/>
          <p:nvPr/>
        </p:nvSpPr>
        <p:spPr>
          <a:xfrm>
            <a:off x="1648512" y="2582624"/>
            <a:ext cx="588000" cy="588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1"/>
              <a:buFont typeface="Arial"/>
              <a:buNone/>
            </a:pPr>
            <a:endParaRPr sz="25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2" name="Google Shape;282;p33"/>
          <p:cNvSpPr/>
          <p:nvPr/>
        </p:nvSpPr>
        <p:spPr>
          <a:xfrm>
            <a:off x="4984975" y="2513004"/>
            <a:ext cx="588000" cy="588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1"/>
              <a:buFont typeface="Arial"/>
              <a:buNone/>
            </a:pPr>
            <a:endParaRPr sz="25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3" name="Google Shape;283;p33"/>
          <p:cNvSpPr/>
          <p:nvPr/>
        </p:nvSpPr>
        <p:spPr>
          <a:xfrm>
            <a:off x="4974263" y="1561419"/>
            <a:ext cx="588000" cy="588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1"/>
              <a:buFont typeface="Arial"/>
              <a:buNone/>
            </a:pPr>
            <a:endParaRPr sz="25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4" name="Google Shape;284;p33"/>
          <p:cNvSpPr txBox="1">
            <a:spLocks noGrp="1"/>
          </p:cNvSpPr>
          <p:nvPr>
            <p:ph type="title" idx="8"/>
          </p:nvPr>
        </p:nvSpPr>
        <p:spPr>
          <a:xfrm>
            <a:off x="720000" y="539400"/>
            <a:ext cx="7704000" cy="5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Key Concepts and Challenges</a:t>
            </a:r>
          </a:p>
        </p:txBody>
      </p:sp>
      <p:sp>
        <p:nvSpPr>
          <p:cNvPr id="285" name="Google Shape;285;p33"/>
          <p:cNvSpPr txBox="1">
            <a:spLocks noGrp="1"/>
          </p:cNvSpPr>
          <p:nvPr>
            <p:ph type="title"/>
          </p:nvPr>
        </p:nvSpPr>
        <p:spPr>
          <a:xfrm>
            <a:off x="2281388" y="1569461"/>
            <a:ext cx="2319946" cy="6170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Exploratory Data Analysis (EDA):</a:t>
            </a:r>
            <a:endParaRPr sz="1600" dirty="0"/>
          </a:p>
        </p:txBody>
      </p:sp>
      <p:sp>
        <p:nvSpPr>
          <p:cNvPr id="286" name="Google Shape;286;p33"/>
          <p:cNvSpPr txBox="1">
            <a:spLocks noGrp="1"/>
          </p:cNvSpPr>
          <p:nvPr>
            <p:ph type="title" idx="2"/>
          </p:nvPr>
        </p:nvSpPr>
        <p:spPr>
          <a:xfrm>
            <a:off x="5638475" y="1630149"/>
            <a:ext cx="19344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600" dirty="0"/>
              <a:t>Risk Analytics:</a:t>
            </a:r>
          </a:p>
        </p:txBody>
      </p:sp>
      <p:sp>
        <p:nvSpPr>
          <p:cNvPr id="287" name="Google Shape;287;p33"/>
          <p:cNvSpPr txBox="1">
            <a:spLocks noGrp="1"/>
          </p:cNvSpPr>
          <p:nvPr>
            <p:ph type="subTitle" idx="1"/>
          </p:nvPr>
        </p:nvSpPr>
        <p:spPr>
          <a:xfrm>
            <a:off x="2305255" y="2003417"/>
            <a:ext cx="1934400" cy="356975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/>
          <a:p>
            <a:pPr marL="0" indent="0">
              <a:tabLst>
                <a:tab pos="457200" algn="l"/>
              </a:tabLst>
            </a:pPr>
            <a:r>
              <a:rPr lang="en-US" dirty="0"/>
              <a:t>Discover patterns in data.</a:t>
            </a:r>
          </a:p>
        </p:txBody>
      </p:sp>
      <p:sp>
        <p:nvSpPr>
          <p:cNvPr id="288" name="Google Shape;288;p33"/>
          <p:cNvSpPr txBox="1">
            <a:spLocks noGrp="1"/>
          </p:cNvSpPr>
          <p:nvPr>
            <p:ph type="title" idx="4"/>
          </p:nvPr>
        </p:nvSpPr>
        <p:spPr>
          <a:xfrm>
            <a:off x="2305255" y="2500616"/>
            <a:ext cx="1934400" cy="6860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 Preprocessing</a:t>
            </a:r>
            <a:endParaRPr lang="en-US" dirty="0"/>
          </a:p>
        </p:txBody>
      </p:sp>
      <p:sp>
        <p:nvSpPr>
          <p:cNvPr id="289" name="Google Shape;289;p33"/>
          <p:cNvSpPr txBox="1">
            <a:spLocks noGrp="1"/>
          </p:cNvSpPr>
          <p:nvPr>
            <p:ph type="title" idx="5"/>
          </p:nvPr>
        </p:nvSpPr>
        <p:spPr>
          <a:xfrm>
            <a:off x="5638475" y="2521126"/>
            <a:ext cx="2093036" cy="3554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>
                <a:latin typeface="Aptos" panose="020B0004020202020204" pitchFamily="34" charset="0"/>
                <a:cs typeface="Times New Roman" panose="02020603050405020304" pitchFamily="18" charset="0"/>
              </a:rPr>
              <a:t>Decision-Making</a:t>
            </a:r>
            <a:endParaRPr b="1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0" name="Google Shape;290;p33"/>
          <p:cNvSpPr txBox="1">
            <a:spLocks noGrp="1"/>
          </p:cNvSpPr>
          <p:nvPr>
            <p:ph type="subTitle" idx="3"/>
          </p:nvPr>
        </p:nvSpPr>
        <p:spPr>
          <a:xfrm>
            <a:off x="5638474" y="1829655"/>
            <a:ext cx="2093037" cy="5307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Assess variables affecting loan default risk.</a:t>
            </a:r>
            <a:endParaRPr dirty="0"/>
          </a:p>
        </p:txBody>
      </p:sp>
      <p:sp>
        <p:nvSpPr>
          <p:cNvPr id="291" name="Google Shape;291;p33"/>
          <p:cNvSpPr txBox="1">
            <a:spLocks noGrp="1"/>
          </p:cNvSpPr>
          <p:nvPr>
            <p:ph type="subTitle" idx="6"/>
          </p:nvPr>
        </p:nvSpPr>
        <p:spPr>
          <a:xfrm>
            <a:off x="2340453" y="3071882"/>
            <a:ext cx="1934400" cy="7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/>
              <a:t>Clean and transform data for accurate results.</a:t>
            </a:r>
            <a:endParaRPr lang="en-US" dirty="0"/>
          </a:p>
        </p:txBody>
      </p:sp>
      <p:sp>
        <p:nvSpPr>
          <p:cNvPr id="292" name="Google Shape;292;p33"/>
          <p:cNvSpPr txBox="1">
            <a:spLocks noGrp="1"/>
          </p:cNvSpPr>
          <p:nvPr>
            <p:ph type="subTitle" idx="7"/>
          </p:nvPr>
        </p:nvSpPr>
        <p:spPr>
          <a:xfrm>
            <a:off x="5683450" y="2811708"/>
            <a:ext cx="2300823" cy="5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dirty="0"/>
              <a:t>Use data-driven insights to inform lending decisions.</a:t>
            </a:r>
          </a:p>
        </p:txBody>
      </p:sp>
      <p:grpSp>
        <p:nvGrpSpPr>
          <p:cNvPr id="300" name="Google Shape;300;p33"/>
          <p:cNvGrpSpPr/>
          <p:nvPr/>
        </p:nvGrpSpPr>
        <p:grpSpPr>
          <a:xfrm>
            <a:off x="1789992" y="2661240"/>
            <a:ext cx="320405" cy="364789"/>
            <a:chOff x="3961425" y="1467700"/>
            <a:chExt cx="405525" cy="461700"/>
          </a:xfrm>
        </p:grpSpPr>
        <p:sp>
          <p:nvSpPr>
            <p:cNvPr id="301" name="Google Shape;301;p33"/>
            <p:cNvSpPr/>
            <p:nvPr/>
          </p:nvSpPr>
          <p:spPr>
            <a:xfrm>
              <a:off x="3961425" y="1606350"/>
              <a:ext cx="304725" cy="323050"/>
            </a:xfrm>
            <a:custGeom>
              <a:avLst/>
              <a:gdLst/>
              <a:ahLst/>
              <a:cxnLst/>
              <a:rect l="l" t="t" r="r" b="b"/>
              <a:pathLst>
                <a:path w="12189" h="12922" extrusionOk="0">
                  <a:moveTo>
                    <a:pt x="275" y="0"/>
                  </a:moveTo>
                  <a:cubicBezTo>
                    <a:pt x="140" y="0"/>
                    <a:pt x="1" y="92"/>
                    <a:pt x="1" y="275"/>
                  </a:cubicBezTo>
                  <a:lnTo>
                    <a:pt x="1" y="11730"/>
                  </a:lnTo>
                  <a:cubicBezTo>
                    <a:pt x="1" y="12416"/>
                    <a:pt x="550" y="12921"/>
                    <a:pt x="1192" y="12921"/>
                  </a:cubicBezTo>
                  <a:lnTo>
                    <a:pt x="10953" y="12921"/>
                  </a:lnTo>
                  <a:cubicBezTo>
                    <a:pt x="11639" y="12921"/>
                    <a:pt x="12189" y="12416"/>
                    <a:pt x="12189" y="11730"/>
                  </a:cubicBezTo>
                  <a:lnTo>
                    <a:pt x="12189" y="4857"/>
                  </a:lnTo>
                  <a:cubicBezTo>
                    <a:pt x="12189" y="4718"/>
                    <a:pt x="12053" y="4582"/>
                    <a:pt x="11914" y="4582"/>
                  </a:cubicBezTo>
                  <a:cubicBezTo>
                    <a:pt x="11731" y="4582"/>
                    <a:pt x="11639" y="4718"/>
                    <a:pt x="11639" y="4857"/>
                  </a:cubicBezTo>
                  <a:lnTo>
                    <a:pt x="11639" y="11730"/>
                  </a:lnTo>
                  <a:cubicBezTo>
                    <a:pt x="11639" y="12097"/>
                    <a:pt x="11320" y="12416"/>
                    <a:pt x="10953" y="12416"/>
                  </a:cubicBezTo>
                  <a:lnTo>
                    <a:pt x="1192" y="12416"/>
                  </a:lnTo>
                  <a:cubicBezTo>
                    <a:pt x="825" y="12416"/>
                    <a:pt x="550" y="12097"/>
                    <a:pt x="550" y="11730"/>
                  </a:cubicBezTo>
                  <a:lnTo>
                    <a:pt x="550" y="275"/>
                  </a:lnTo>
                  <a:cubicBezTo>
                    <a:pt x="550" y="92"/>
                    <a:pt x="415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3"/>
            <p:cNvSpPr/>
            <p:nvPr/>
          </p:nvSpPr>
          <p:spPr>
            <a:xfrm>
              <a:off x="4021000" y="1877775"/>
              <a:ext cx="185600" cy="13775"/>
            </a:xfrm>
            <a:custGeom>
              <a:avLst/>
              <a:gdLst/>
              <a:ahLst/>
              <a:cxnLst/>
              <a:rect l="l" t="t" r="r" b="b"/>
              <a:pathLst>
                <a:path w="7424" h="551" extrusionOk="0">
                  <a:moveTo>
                    <a:pt x="275" y="1"/>
                  </a:moveTo>
                  <a:cubicBezTo>
                    <a:pt x="140" y="1"/>
                    <a:pt x="0" y="140"/>
                    <a:pt x="0" y="276"/>
                  </a:cubicBezTo>
                  <a:cubicBezTo>
                    <a:pt x="0" y="415"/>
                    <a:pt x="140" y="550"/>
                    <a:pt x="275" y="550"/>
                  </a:cubicBezTo>
                  <a:lnTo>
                    <a:pt x="7148" y="550"/>
                  </a:lnTo>
                  <a:cubicBezTo>
                    <a:pt x="7287" y="550"/>
                    <a:pt x="7423" y="415"/>
                    <a:pt x="7423" y="276"/>
                  </a:cubicBezTo>
                  <a:cubicBezTo>
                    <a:pt x="7423" y="140"/>
                    <a:pt x="7287" y="1"/>
                    <a:pt x="7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3"/>
            <p:cNvSpPr/>
            <p:nvPr/>
          </p:nvSpPr>
          <p:spPr>
            <a:xfrm>
              <a:off x="3992400" y="1680750"/>
              <a:ext cx="242875" cy="128325"/>
            </a:xfrm>
            <a:custGeom>
              <a:avLst/>
              <a:gdLst/>
              <a:ahLst/>
              <a:cxnLst/>
              <a:rect l="l" t="t" r="r" b="b"/>
              <a:pathLst>
                <a:path w="9715" h="5133" extrusionOk="0">
                  <a:moveTo>
                    <a:pt x="2292" y="2339"/>
                  </a:moveTo>
                  <a:cubicBezTo>
                    <a:pt x="2383" y="2339"/>
                    <a:pt x="2427" y="2383"/>
                    <a:pt x="2427" y="2475"/>
                  </a:cubicBezTo>
                  <a:lnTo>
                    <a:pt x="2427" y="4630"/>
                  </a:lnTo>
                  <a:lnTo>
                    <a:pt x="917" y="4630"/>
                  </a:lnTo>
                  <a:lnTo>
                    <a:pt x="917" y="2475"/>
                  </a:lnTo>
                  <a:cubicBezTo>
                    <a:pt x="917" y="2383"/>
                    <a:pt x="1009" y="2339"/>
                    <a:pt x="1053" y="2339"/>
                  </a:cubicBezTo>
                  <a:close/>
                  <a:moveTo>
                    <a:pt x="5451" y="1056"/>
                  </a:moveTo>
                  <a:cubicBezTo>
                    <a:pt x="5543" y="1056"/>
                    <a:pt x="5591" y="1148"/>
                    <a:pt x="5591" y="1240"/>
                  </a:cubicBezTo>
                  <a:lnTo>
                    <a:pt x="5591" y="4630"/>
                  </a:lnTo>
                  <a:lnTo>
                    <a:pt x="4077" y="4630"/>
                  </a:lnTo>
                  <a:lnTo>
                    <a:pt x="4077" y="1240"/>
                  </a:lnTo>
                  <a:cubicBezTo>
                    <a:pt x="4077" y="1148"/>
                    <a:pt x="4168" y="1056"/>
                    <a:pt x="4216" y="1056"/>
                  </a:cubicBezTo>
                  <a:close/>
                  <a:moveTo>
                    <a:pt x="8615" y="550"/>
                  </a:moveTo>
                  <a:cubicBezTo>
                    <a:pt x="8706" y="550"/>
                    <a:pt x="8798" y="598"/>
                    <a:pt x="8798" y="690"/>
                  </a:cubicBezTo>
                  <a:lnTo>
                    <a:pt x="8798" y="4630"/>
                  </a:lnTo>
                  <a:lnTo>
                    <a:pt x="7240" y="4630"/>
                  </a:lnTo>
                  <a:lnTo>
                    <a:pt x="7240" y="690"/>
                  </a:lnTo>
                  <a:cubicBezTo>
                    <a:pt x="7240" y="598"/>
                    <a:pt x="7332" y="550"/>
                    <a:pt x="7376" y="550"/>
                  </a:cubicBezTo>
                  <a:close/>
                  <a:moveTo>
                    <a:pt x="7376" y="1"/>
                  </a:moveTo>
                  <a:cubicBezTo>
                    <a:pt x="7009" y="1"/>
                    <a:pt x="6690" y="323"/>
                    <a:pt x="6690" y="690"/>
                  </a:cubicBezTo>
                  <a:lnTo>
                    <a:pt x="6690" y="4630"/>
                  </a:lnTo>
                  <a:lnTo>
                    <a:pt x="6140" y="4630"/>
                  </a:lnTo>
                  <a:lnTo>
                    <a:pt x="6140" y="1240"/>
                  </a:lnTo>
                  <a:cubicBezTo>
                    <a:pt x="6140" y="825"/>
                    <a:pt x="5818" y="506"/>
                    <a:pt x="5451" y="506"/>
                  </a:cubicBezTo>
                  <a:lnTo>
                    <a:pt x="4216" y="506"/>
                  </a:lnTo>
                  <a:cubicBezTo>
                    <a:pt x="3849" y="506"/>
                    <a:pt x="3527" y="825"/>
                    <a:pt x="3527" y="1240"/>
                  </a:cubicBezTo>
                  <a:lnTo>
                    <a:pt x="3527" y="4630"/>
                  </a:lnTo>
                  <a:lnTo>
                    <a:pt x="2977" y="4630"/>
                  </a:lnTo>
                  <a:lnTo>
                    <a:pt x="2977" y="2475"/>
                  </a:lnTo>
                  <a:cubicBezTo>
                    <a:pt x="2977" y="2108"/>
                    <a:pt x="2658" y="1789"/>
                    <a:pt x="2292" y="1789"/>
                  </a:cubicBezTo>
                  <a:lnTo>
                    <a:pt x="1053" y="1789"/>
                  </a:lnTo>
                  <a:cubicBezTo>
                    <a:pt x="686" y="1789"/>
                    <a:pt x="367" y="2108"/>
                    <a:pt x="367" y="2475"/>
                  </a:cubicBezTo>
                  <a:lnTo>
                    <a:pt x="367" y="4630"/>
                  </a:lnTo>
                  <a:lnTo>
                    <a:pt x="275" y="4630"/>
                  </a:lnTo>
                  <a:cubicBezTo>
                    <a:pt x="92" y="4630"/>
                    <a:pt x="1" y="4722"/>
                    <a:pt x="1" y="4905"/>
                  </a:cubicBezTo>
                  <a:cubicBezTo>
                    <a:pt x="1" y="5041"/>
                    <a:pt x="92" y="5132"/>
                    <a:pt x="275" y="5132"/>
                  </a:cubicBezTo>
                  <a:lnTo>
                    <a:pt x="9440" y="5132"/>
                  </a:lnTo>
                  <a:cubicBezTo>
                    <a:pt x="9575" y="5132"/>
                    <a:pt x="9714" y="5041"/>
                    <a:pt x="9714" y="4905"/>
                  </a:cubicBezTo>
                  <a:cubicBezTo>
                    <a:pt x="9714" y="4722"/>
                    <a:pt x="9575" y="4630"/>
                    <a:pt x="9440" y="4630"/>
                  </a:cubicBezTo>
                  <a:lnTo>
                    <a:pt x="9300" y="4630"/>
                  </a:lnTo>
                  <a:lnTo>
                    <a:pt x="9300" y="690"/>
                  </a:lnTo>
                  <a:cubicBezTo>
                    <a:pt x="9300" y="323"/>
                    <a:pt x="9025" y="1"/>
                    <a:pt x="8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3"/>
            <p:cNvSpPr/>
            <p:nvPr/>
          </p:nvSpPr>
          <p:spPr>
            <a:xfrm>
              <a:off x="3961425" y="1467700"/>
              <a:ext cx="405525" cy="235975"/>
            </a:xfrm>
            <a:custGeom>
              <a:avLst/>
              <a:gdLst/>
              <a:ahLst/>
              <a:cxnLst/>
              <a:rect l="l" t="t" r="r" b="b"/>
              <a:pathLst>
                <a:path w="16221" h="9439" extrusionOk="0">
                  <a:moveTo>
                    <a:pt x="9440" y="550"/>
                  </a:moveTo>
                  <a:lnTo>
                    <a:pt x="9440" y="1375"/>
                  </a:lnTo>
                  <a:cubicBezTo>
                    <a:pt x="9440" y="1558"/>
                    <a:pt x="9256" y="1741"/>
                    <a:pt x="9073" y="1741"/>
                  </a:cubicBezTo>
                  <a:lnTo>
                    <a:pt x="3116" y="1741"/>
                  </a:lnTo>
                  <a:cubicBezTo>
                    <a:pt x="2889" y="1741"/>
                    <a:pt x="2706" y="1558"/>
                    <a:pt x="2706" y="1375"/>
                  </a:cubicBezTo>
                  <a:lnTo>
                    <a:pt x="2706" y="550"/>
                  </a:lnTo>
                  <a:close/>
                  <a:moveTo>
                    <a:pt x="13061" y="2291"/>
                  </a:moveTo>
                  <a:cubicBezTo>
                    <a:pt x="14480" y="2291"/>
                    <a:pt x="15671" y="3438"/>
                    <a:pt x="15671" y="4905"/>
                  </a:cubicBezTo>
                  <a:cubicBezTo>
                    <a:pt x="15671" y="6371"/>
                    <a:pt x="14480" y="7515"/>
                    <a:pt x="13061" y="7515"/>
                  </a:cubicBezTo>
                  <a:cubicBezTo>
                    <a:pt x="11595" y="7515"/>
                    <a:pt x="10404" y="6371"/>
                    <a:pt x="10404" y="4905"/>
                  </a:cubicBezTo>
                  <a:cubicBezTo>
                    <a:pt x="10404" y="3438"/>
                    <a:pt x="11595" y="2291"/>
                    <a:pt x="13061" y="2291"/>
                  </a:cubicBezTo>
                  <a:close/>
                  <a:moveTo>
                    <a:pt x="1192" y="0"/>
                  </a:moveTo>
                  <a:cubicBezTo>
                    <a:pt x="550" y="0"/>
                    <a:pt x="1" y="550"/>
                    <a:pt x="1" y="1239"/>
                  </a:cubicBezTo>
                  <a:lnTo>
                    <a:pt x="1" y="4538"/>
                  </a:lnTo>
                  <a:cubicBezTo>
                    <a:pt x="1" y="4721"/>
                    <a:pt x="140" y="4813"/>
                    <a:pt x="275" y="4813"/>
                  </a:cubicBezTo>
                  <a:cubicBezTo>
                    <a:pt x="415" y="4813"/>
                    <a:pt x="550" y="4721"/>
                    <a:pt x="550" y="4538"/>
                  </a:cubicBezTo>
                  <a:lnTo>
                    <a:pt x="550" y="1239"/>
                  </a:lnTo>
                  <a:cubicBezTo>
                    <a:pt x="550" y="872"/>
                    <a:pt x="825" y="550"/>
                    <a:pt x="1192" y="550"/>
                  </a:cubicBezTo>
                  <a:lnTo>
                    <a:pt x="2200" y="550"/>
                  </a:lnTo>
                  <a:lnTo>
                    <a:pt x="2200" y="1375"/>
                  </a:lnTo>
                  <a:cubicBezTo>
                    <a:pt x="2200" y="1880"/>
                    <a:pt x="2614" y="2291"/>
                    <a:pt x="3116" y="2291"/>
                  </a:cubicBezTo>
                  <a:lnTo>
                    <a:pt x="9073" y="2291"/>
                  </a:lnTo>
                  <a:cubicBezTo>
                    <a:pt x="9579" y="2291"/>
                    <a:pt x="9989" y="1880"/>
                    <a:pt x="9989" y="1375"/>
                  </a:cubicBezTo>
                  <a:lnTo>
                    <a:pt x="9989" y="550"/>
                  </a:lnTo>
                  <a:lnTo>
                    <a:pt x="10953" y="550"/>
                  </a:lnTo>
                  <a:cubicBezTo>
                    <a:pt x="11320" y="550"/>
                    <a:pt x="11639" y="872"/>
                    <a:pt x="11639" y="1239"/>
                  </a:cubicBezTo>
                  <a:lnTo>
                    <a:pt x="11639" y="2064"/>
                  </a:lnTo>
                  <a:cubicBezTo>
                    <a:pt x="10587" y="2566"/>
                    <a:pt x="9854" y="3666"/>
                    <a:pt x="9854" y="4905"/>
                  </a:cubicBezTo>
                  <a:cubicBezTo>
                    <a:pt x="9854" y="6140"/>
                    <a:pt x="10587" y="7196"/>
                    <a:pt x="11639" y="7745"/>
                  </a:cubicBezTo>
                  <a:lnTo>
                    <a:pt x="11639" y="9164"/>
                  </a:lnTo>
                  <a:cubicBezTo>
                    <a:pt x="11639" y="9303"/>
                    <a:pt x="11731" y="9439"/>
                    <a:pt x="11914" y="9439"/>
                  </a:cubicBezTo>
                  <a:cubicBezTo>
                    <a:pt x="12053" y="9439"/>
                    <a:pt x="12189" y="9303"/>
                    <a:pt x="12189" y="9164"/>
                  </a:cubicBezTo>
                  <a:lnTo>
                    <a:pt x="12189" y="7929"/>
                  </a:lnTo>
                  <a:cubicBezTo>
                    <a:pt x="12464" y="8020"/>
                    <a:pt x="12739" y="8064"/>
                    <a:pt x="13061" y="8064"/>
                  </a:cubicBezTo>
                  <a:cubicBezTo>
                    <a:pt x="14802" y="8064"/>
                    <a:pt x="16221" y="6646"/>
                    <a:pt x="16221" y="4905"/>
                  </a:cubicBezTo>
                  <a:cubicBezTo>
                    <a:pt x="16221" y="3163"/>
                    <a:pt x="14802" y="1741"/>
                    <a:pt x="13061" y="1741"/>
                  </a:cubicBezTo>
                  <a:cubicBezTo>
                    <a:pt x="12739" y="1741"/>
                    <a:pt x="12464" y="1789"/>
                    <a:pt x="12189" y="1833"/>
                  </a:cubicBezTo>
                  <a:lnTo>
                    <a:pt x="12189" y="1239"/>
                  </a:lnTo>
                  <a:cubicBezTo>
                    <a:pt x="12189" y="550"/>
                    <a:pt x="11639" y="0"/>
                    <a:pt x="109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3"/>
            <p:cNvSpPr/>
            <p:nvPr/>
          </p:nvSpPr>
          <p:spPr>
            <a:xfrm>
              <a:off x="4247800" y="1555800"/>
              <a:ext cx="82500" cy="65400"/>
            </a:xfrm>
            <a:custGeom>
              <a:avLst/>
              <a:gdLst/>
              <a:ahLst/>
              <a:cxnLst/>
              <a:rect l="l" t="t" r="r" b="b"/>
              <a:pathLst>
                <a:path w="3300" h="2616" extrusionOk="0">
                  <a:moveTo>
                    <a:pt x="3010" y="1"/>
                  </a:moveTo>
                  <a:cubicBezTo>
                    <a:pt x="2929" y="1"/>
                    <a:pt x="2855" y="41"/>
                    <a:pt x="2798" y="98"/>
                  </a:cubicBezTo>
                  <a:lnTo>
                    <a:pt x="1375" y="1930"/>
                  </a:lnTo>
                  <a:lnTo>
                    <a:pt x="506" y="1014"/>
                  </a:lnTo>
                  <a:cubicBezTo>
                    <a:pt x="461" y="968"/>
                    <a:pt x="392" y="945"/>
                    <a:pt x="317" y="945"/>
                  </a:cubicBezTo>
                  <a:cubicBezTo>
                    <a:pt x="243" y="945"/>
                    <a:pt x="162" y="968"/>
                    <a:pt x="92" y="1014"/>
                  </a:cubicBezTo>
                  <a:cubicBezTo>
                    <a:pt x="1" y="1106"/>
                    <a:pt x="1" y="1289"/>
                    <a:pt x="92" y="1381"/>
                  </a:cubicBezTo>
                  <a:lnTo>
                    <a:pt x="1192" y="2524"/>
                  </a:lnTo>
                  <a:cubicBezTo>
                    <a:pt x="1240" y="2616"/>
                    <a:pt x="1284" y="2616"/>
                    <a:pt x="1375" y="2616"/>
                  </a:cubicBezTo>
                  <a:cubicBezTo>
                    <a:pt x="1467" y="2616"/>
                    <a:pt x="1559" y="2572"/>
                    <a:pt x="1606" y="2524"/>
                  </a:cubicBezTo>
                  <a:lnTo>
                    <a:pt x="3208" y="417"/>
                  </a:lnTo>
                  <a:cubicBezTo>
                    <a:pt x="3300" y="325"/>
                    <a:pt x="3256" y="142"/>
                    <a:pt x="3164" y="50"/>
                  </a:cubicBezTo>
                  <a:cubicBezTo>
                    <a:pt x="3111" y="15"/>
                    <a:pt x="3059" y="1"/>
                    <a:pt x="30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281;p33">
            <a:extLst>
              <a:ext uri="{FF2B5EF4-FFF2-40B4-BE49-F238E27FC236}">
                <a16:creationId xmlns:a16="http://schemas.microsoft.com/office/drawing/2014/main" id="{538BDDE1-5C44-A7B8-A617-D56E04E61982}"/>
              </a:ext>
            </a:extLst>
          </p:cNvPr>
          <p:cNvSpPr/>
          <p:nvPr/>
        </p:nvSpPr>
        <p:spPr>
          <a:xfrm>
            <a:off x="2950708" y="3757921"/>
            <a:ext cx="588000" cy="588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1"/>
              <a:buFont typeface="Arial"/>
              <a:buNone/>
            </a:pPr>
            <a:endParaRPr sz="25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2" name="Google Shape;306;p33">
            <a:extLst>
              <a:ext uri="{FF2B5EF4-FFF2-40B4-BE49-F238E27FC236}">
                <a16:creationId xmlns:a16="http://schemas.microsoft.com/office/drawing/2014/main" id="{F5552CEA-68AE-F418-C39E-068DE96408C6}"/>
              </a:ext>
            </a:extLst>
          </p:cNvPr>
          <p:cNvGrpSpPr/>
          <p:nvPr/>
        </p:nvGrpSpPr>
        <p:grpSpPr>
          <a:xfrm>
            <a:off x="3092115" y="3807850"/>
            <a:ext cx="360680" cy="357972"/>
            <a:chOff x="994575" y="3470075"/>
            <a:chExt cx="461700" cy="458175"/>
          </a:xfrm>
        </p:grpSpPr>
        <p:sp>
          <p:nvSpPr>
            <p:cNvPr id="13" name="Google Shape;307;p33">
              <a:extLst>
                <a:ext uri="{FF2B5EF4-FFF2-40B4-BE49-F238E27FC236}">
                  <a16:creationId xmlns:a16="http://schemas.microsoft.com/office/drawing/2014/main" id="{73DFF957-233D-F858-5FFE-2361A0DD45C3}"/>
                </a:ext>
              </a:extLst>
            </p:cNvPr>
            <p:cNvSpPr/>
            <p:nvPr/>
          </p:nvSpPr>
          <p:spPr>
            <a:xfrm>
              <a:off x="1185900" y="3519325"/>
              <a:ext cx="84800" cy="206225"/>
            </a:xfrm>
            <a:custGeom>
              <a:avLst/>
              <a:gdLst/>
              <a:ahLst/>
              <a:cxnLst/>
              <a:rect l="l" t="t" r="r" b="b"/>
              <a:pathLst>
                <a:path w="3392" h="8249" extrusionOk="0">
                  <a:moveTo>
                    <a:pt x="1375" y="1559"/>
                  </a:moveTo>
                  <a:lnTo>
                    <a:pt x="1375" y="3758"/>
                  </a:lnTo>
                  <a:cubicBezTo>
                    <a:pt x="917" y="3619"/>
                    <a:pt x="551" y="3208"/>
                    <a:pt x="551" y="2658"/>
                  </a:cubicBezTo>
                  <a:cubicBezTo>
                    <a:pt x="551" y="2153"/>
                    <a:pt x="917" y="1694"/>
                    <a:pt x="1375" y="1559"/>
                  </a:cubicBezTo>
                  <a:close/>
                  <a:moveTo>
                    <a:pt x="1925" y="4444"/>
                  </a:moveTo>
                  <a:cubicBezTo>
                    <a:pt x="2244" y="4535"/>
                    <a:pt x="2475" y="4718"/>
                    <a:pt x="2611" y="4993"/>
                  </a:cubicBezTo>
                  <a:cubicBezTo>
                    <a:pt x="2750" y="5224"/>
                    <a:pt x="2794" y="5543"/>
                    <a:pt x="2702" y="5866"/>
                  </a:cubicBezTo>
                  <a:cubicBezTo>
                    <a:pt x="2658" y="6141"/>
                    <a:pt x="2427" y="6416"/>
                    <a:pt x="2200" y="6551"/>
                  </a:cubicBezTo>
                  <a:lnTo>
                    <a:pt x="1925" y="6691"/>
                  </a:lnTo>
                  <a:lnTo>
                    <a:pt x="1925" y="4444"/>
                  </a:lnTo>
                  <a:close/>
                  <a:moveTo>
                    <a:pt x="1650" y="1"/>
                  </a:moveTo>
                  <a:cubicBezTo>
                    <a:pt x="1511" y="1"/>
                    <a:pt x="1375" y="92"/>
                    <a:pt x="1375" y="276"/>
                  </a:cubicBezTo>
                  <a:lnTo>
                    <a:pt x="1375" y="1009"/>
                  </a:lnTo>
                  <a:cubicBezTo>
                    <a:pt x="595" y="1144"/>
                    <a:pt x="1" y="1834"/>
                    <a:pt x="1" y="2658"/>
                  </a:cubicBezTo>
                  <a:cubicBezTo>
                    <a:pt x="1" y="3483"/>
                    <a:pt x="595" y="4169"/>
                    <a:pt x="1375" y="4352"/>
                  </a:cubicBezTo>
                  <a:lnTo>
                    <a:pt x="1375" y="6691"/>
                  </a:lnTo>
                  <a:lnTo>
                    <a:pt x="1284" y="6691"/>
                  </a:lnTo>
                  <a:cubicBezTo>
                    <a:pt x="1009" y="6599"/>
                    <a:pt x="734" y="6416"/>
                    <a:pt x="595" y="6141"/>
                  </a:cubicBezTo>
                  <a:cubicBezTo>
                    <a:pt x="526" y="6036"/>
                    <a:pt x="405" y="5985"/>
                    <a:pt x="310" y="5985"/>
                  </a:cubicBezTo>
                  <a:cubicBezTo>
                    <a:pt x="279" y="5985"/>
                    <a:pt x="251" y="5991"/>
                    <a:pt x="228" y="6001"/>
                  </a:cubicBezTo>
                  <a:cubicBezTo>
                    <a:pt x="92" y="6093"/>
                    <a:pt x="45" y="6276"/>
                    <a:pt x="92" y="6416"/>
                  </a:cubicBezTo>
                  <a:cubicBezTo>
                    <a:pt x="320" y="6782"/>
                    <a:pt x="686" y="7101"/>
                    <a:pt x="1144" y="7193"/>
                  </a:cubicBezTo>
                  <a:cubicBezTo>
                    <a:pt x="1236" y="7240"/>
                    <a:pt x="1328" y="7240"/>
                    <a:pt x="1375" y="7240"/>
                  </a:cubicBezTo>
                  <a:lnTo>
                    <a:pt x="1375" y="7974"/>
                  </a:lnTo>
                  <a:cubicBezTo>
                    <a:pt x="1375" y="8109"/>
                    <a:pt x="1511" y="8248"/>
                    <a:pt x="1650" y="8248"/>
                  </a:cubicBezTo>
                  <a:cubicBezTo>
                    <a:pt x="1834" y="8248"/>
                    <a:pt x="1925" y="8109"/>
                    <a:pt x="1925" y="7974"/>
                  </a:cubicBezTo>
                  <a:lnTo>
                    <a:pt x="1925" y="7240"/>
                  </a:lnTo>
                  <a:cubicBezTo>
                    <a:pt x="2109" y="7193"/>
                    <a:pt x="2292" y="7149"/>
                    <a:pt x="2427" y="7057"/>
                  </a:cubicBezTo>
                  <a:cubicBezTo>
                    <a:pt x="2842" y="6826"/>
                    <a:pt x="3117" y="6460"/>
                    <a:pt x="3252" y="6001"/>
                  </a:cubicBezTo>
                  <a:cubicBezTo>
                    <a:pt x="3392" y="5543"/>
                    <a:pt x="3300" y="5085"/>
                    <a:pt x="3069" y="4718"/>
                  </a:cubicBezTo>
                  <a:cubicBezTo>
                    <a:pt x="2842" y="4308"/>
                    <a:pt x="2475" y="4033"/>
                    <a:pt x="2061" y="3894"/>
                  </a:cubicBezTo>
                  <a:lnTo>
                    <a:pt x="1925" y="3894"/>
                  </a:lnTo>
                  <a:lnTo>
                    <a:pt x="1925" y="1511"/>
                  </a:lnTo>
                  <a:cubicBezTo>
                    <a:pt x="2153" y="1559"/>
                    <a:pt x="2383" y="1650"/>
                    <a:pt x="2567" y="1834"/>
                  </a:cubicBezTo>
                  <a:cubicBezTo>
                    <a:pt x="2613" y="1879"/>
                    <a:pt x="2681" y="1902"/>
                    <a:pt x="2750" y="1902"/>
                  </a:cubicBezTo>
                  <a:cubicBezTo>
                    <a:pt x="2819" y="1902"/>
                    <a:pt x="2888" y="1879"/>
                    <a:pt x="2933" y="1834"/>
                  </a:cubicBezTo>
                  <a:cubicBezTo>
                    <a:pt x="3025" y="1742"/>
                    <a:pt x="3025" y="1559"/>
                    <a:pt x="2933" y="1419"/>
                  </a:cubicBezTo>
                  <a:cubicBezTo>
                    <a:pt x="2658" y="1192"/>
                    <a:pt x="2292" y="1009"/>
                    <a:pt x="1925" y="961"/>
                  </a:cubicBezTo>
                  <a:lnTo>
                    <a:pt x="1925" y="276"/>
                  </a:lnTo>
                  <a:cubicBezTo>
                    <a:pt x="1925" y="92"/>
                    <a:pt x="1834" y="1"/>
                    <a:pt x="16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08;p33">
              <a:extLst>
                <a:ext uri="{FF2B5EF4-FFF2-40B4-BE49-F238E27FC236}">
                  <a16:creationId xmlns:a16="http://schemas.microsoft.com/office/drawing/2014/main" id="{6B5BC950-6177-3FE3-CFB2-520E0C75CC3C}"/>
                </a:ext>
              </a:extLst>
            </p:cNvPr>
            <p:cNvSpPr/>
            <p:nvPr/>
          </p:nvSpPr>
          <p:spPr>
            <a:xfrm>
              <a:off x="994575" y="3470075"/>
              <a:ext cx="461700" cy="458175"/>
            </a:xfrm>
            <a:custGeom>
              <a:avLst/>
              <a:gdLst/>
              <a:ahLst/>
              <a:cxnLst/>
              <a:rect l="l" t="t" r="r" b="b"/>
              <a:pathLst>
                <a:path w="18468" h="18327" extrusionOk="0">
                  <a:moveTo>
                    <a:pt x="9303" y="549"/>
                  </a:moveTo>
                  <a:cubicBezTo>
                    <a:pt x="10722" y="549"/>
                    <a:pt x="12144" y="1054"/>
                    <a:pt x="13244" y="2154"/>
                  </a:cubicBezTo>
                  <a:cubicBezTo>
                    <a:pt x="13929" y="2840"/>
                    <a:pt x="14388" y="3664"/>
                    <a:pt x="14662" y="4537"/>
                  </a:cubicBezTo>
                  <a:lnTo>
                    <a:pt x="14662" y="4581"/>
                  </a:lnTo>
                  <a:cubicBezTo>
                    <a:pt x="14802" y="5087"/>
                    <a:pt x="14893" y="5589"/>
                    <a:pt x="14893" y="6095"/>
                  </a:cubicBezTo>
                  <a:cubicBezTo>
                    <a:pt x="14893" y="7561"/>
                    <a:pt x="14296" y="8979"/>
                    <a:pt x="13244" y="9988"/>
                  </a:cubicBezTo>
                  <a:cubicBezTo>
                    <a:pt x="12166" y="11087"/>
                    <a:pt x="10746" y="11637"/>
                    <a:pt x="9325" y="11637"/>
                  </a:cubicBezTo>
                  <a:cubicBezTo>
                    <a:pt x="7905" y="11637"/>
                    <a:pt x="6484" y="11087"/>
                    <a:pt x="5407" y="9988"/>
                  </a:cubicBezTo>
                  <a:cubicBezTo>
                    <a:pt x="4355" y="8979"/>
                    <a:pt x="3757" y="7561"/>
                    <a:pt x="3757" y="6095"/>
                  </a:cubicBezTo>
                  <a:cubicBezTo>
                    <a:pt x="3757" y="5589"/>
                    <a:pt x="3849" y="5087"/>
                    <a:pt x="3941" y="4581"/>
                  </a:cubicBezTo>
                  <a:cubicBezTo>
                    <a:pt x="3988" y="4581"/>
                    <a:pt x="3988" y="4581"/>
                    <a:pt x="3988" y="4537"/>
                  </a:cubicBezTo>
                  <a:cubicBezTo>
                    <a:pt x="4215" y="3664"/>
                    <a:pt x="4721" y="2840"/>
                    <a:pt x="5407" y="2154"/>
                  </a:cubicBezTo>
                  <a:cubicBezTo>
                    <a:pt x="6462" y="1054"/>
                    <a:pt x="7881" y="549"/>
                    <a:pt x="9303" y="549"/>
                  </a:cubicBezTo>
                  <a:close/>
                  <a:moveTo>
                    <a:pt x="9320" y="1"/>
                  </a:moveTo>
                  <a:cubicBezTo>
                    <a:pt x="7756" y="1"/>
                    <a:pt x="6188" y="596"/>
                    <a:pt x="4996" y="1788"/>
                  </a:cubicBezTo>
                  <a:cubicBezTo>
                    <a:pt x="4307" y="2473"/>
                    <a:pt x="3805" y="3298"/>
                    <a:pt x="3482" y="4214"/>
                  </a:cubicBezTo>
                  <a:lnTo>
                    <a:pt x="2199" y="4214"/>
                  </a:lnTo>
                  <a:cubicBezTo>
                    <a:pt x="1697" y="4214"/>
                    <a:pt x="1283" y="4628"/>
                    <a:pt x="1283" y="5178"/>
                  </a:cubicBezTo>
                  <a:lnTo>
                    <a:pt x="1283" y="7286"/>
                  </a:lnTo>
                  <a:cubicBezTo>
                    <a:pt x="1283" y="7422"/>
                    <a:pt x="1375" y="7561"/>
                    <a:pt x="1558" y="7561"/>
                  </a:cubicBezTo>
                  <a:cubicBezTo>
                    <a:pt x="1697" y="7561"/>
                    <a:pt x="1833" y="7422"/>
                    <a:pt x="1833" y="7286"/>
                  </a:cubicBezTo>
                  <a:lnTo>
                    <a:pt x="1833" y="5178"/>
                  </a:lnTo>
                  <a:cubicBezTo>
                    <a:pt x="1833" y="4947"/>
                    <a:pt x="2016" y="4764"/>
                    <a:pt x="2199" y="4764"/>
                  </a:cubicBezTo>
                  <a:lnTo>
                    <a:pt x="3347" y="4764"/>
                  </a:lnTo>
                  <a:cubicBezTo>
                    <a:pt x="3255" y="5178"/>
                    <a:pt x="3207" y="5636"/>
                    <a:pt x="3207" y="6095"/>
                  </a:cubicBezTo>
                  <a:cubicBezTo>
                    <a:pt x="3207" y="7697"/>
                    <a:pt x="3849" y="9254"/>
                    <a:pt x="4996" y="10402"/>
                  </a:cubicBezTo>
                  <a:cubicBezTo>
                    <a:pt x="6188" y="11593"/>
                    <a:pt x="7745" y="12187"/>
                    <a:pt x="9303" y="12187"/>
                  </a:cubicBezTo>
                  <a:cubicBezTo>
                    <a:pt x="10861" y="12187"/>
                    <a:pt x="12463" y="11593"/>
                    <a:pt x="13610" y="10402"/>
                  </a:cubicBezTo>
                  <a:cubicBezTo>
                    <a:pt x="14802" y="9254"/>
                    <a:pt x="15396" y="7697"/>
                    <a:pt x="15396" y="6095"/>
                  </a:cubicBezTo>
                  <a:cubicBezTo>
                    <a:pt x="15396" y="5636"/>
                    <a:pt x="15352" y="5178"/>
                    <a:pt x="15260" y="4764"/>
                  </a:cubicBezTo>
                  <a:lnTo>
                    <a:pt x="16404" y="4764"/>
                  </a:lnTo>
                  <a:cubicBezTo>
                    <a:pt x="16635" y="4764"/>
                    <a:pt x="16818" y="4947"/>
                    <a:pt x="16818" y="5178"/>
                  </a:cubicBezTo>
                  <a:lnTo>
                    <a:pt x="16818" y="15717"/>
                  </a:lnTo>
                  <a:lnTo>
                    <a:pt x="1833" y="15717"/>
                  </a:lnTo>
                  <a:lnTo>
                    <a:pt x="1833" y="8521"/>
                  </a:lnTo>
                  <a:cubicBezTo>
                    <a:pt x="1833" y="8338"/>
                    <a:pt x="1697" y="8246"/>
                    <a:pt x="1558" y="8246"/>
                  </a:cubicBezTo>
                  <a:cubicBezTo>
                    <a:pt x="1375" y="8246"/>
                    <a:pt x="1283" y="8338"/>
                    <a:pt x="1283" y="8521"/>
                  </a:cubicBezTo>
                  <a:lnTo>
                    <a:pt x="1283" y="15717"/>
                  </a:lnTo>
                  <a:lnTo>
                    <a:pt x="1239" y="15717"/>
                  </a:lnTo>
                  <a:cubicBezTo>
                    <a:pt x="550" y="15717"/>
                    <a:pt x="0" y="16267"/>
                    <a:pt x="0" y="16952"/>
                  </a:cubicBezTo>
                  <a:lnTo>
                    <a:pt x="0" y="17091"/>
                  </a:lnTo>
                  <a:cubicBezTo>
                    <a:pt x="0" y="17777"/>
                    <a:pt x="550" y="18327"/>
                    <a:pt x="1239" y="18327"/>
                  </a:cubicBezTo>
                  <a:lnTo>
                    <a:pt x="12005" y="18327"/>
                  </a:lnTo>
                  <a:cubicBezTo>
                    <a:pt x="12144" y="18327"/>
                    <a:pt x="12280" y="18191"/>
                    <a:pt x="12280" y="18052"/>
                  </a:cubicBezTo>
                  <a:cubicBezTo>
                    <a:pt x="12280" y="17869"/>
                    <a:pt x="12144" y="17777"/>
                    <a:pt x="12005" y="17777"/>
                  </a:cubicBezTo>
                  <a:lnTo>
                    <a:pt x="1239" y="17777"/>
                  </a:lnTo>
                  <a:cubicBezTo>
                    <a:pt x="872" y="17777"/>
                    <a:pt x="550" y="17458"/>
                    <a:pt x="550" y="17091"/>
                  </a:cubicBezTo>
                  <a:lnTo>
                    <a:pt x="550" y="16952"/>
                  </a:lnTo>
                  <a:cubicBezTo>
                    <a:pt x="550" y="16586"/>
                    <a:pt x="872" y="16267"/>
                    <a:pt x="1239" y="16267"/>
                  </a:cubicBezTo>
                  <a:lnTo>
                    <a:pt x="17228" y="16267"/>
                  </a:lnTo>
                  <a:cubicBezTo>
                    <a:pt x="17643" y="16267"/>
                    <a:pt x="17918" y="16586"/>
                    <a:pt x="17918" y="16952"/>
                  </a:cubicBezTo>
                  <a:lnTo>
                    <a:pt x="17918" y="17091"/>
                  </a:lnTo>
                  <a:cubicBezTo>
                    <a:pt x="17918" y="17458"/>
                    <a:pt x="17643" y="17777"/>
                    <a:pt x="17228" y="17777"/>
                  </a:cubicBezTo>
                  <a:lnTo>
                    <a:pt x="13244" y="17777"/>
                  </a:lnTo>
                  <a:cubicBezTo>
                    <a:pt x="13061" y="17777"/>
                    <a:pt x="12969" y="17869"/>
                    <a:pt x="12969" y="18052"/>
                  </a:cubicBezTo>
                  <a:cubicBezTo>
                    <a:pt x="12969" y="18191"/>
                    <a:pt x="13061" y="18327"/>
                    <a:pt x="13244" y="18327"/>
                  </a:cubicBezTo>
                  <a:lnTo>
                    <a:pt x="17228" y="18327"/>
                  </a:lnTo>
                  <a:cubicBezTo>
                    <a:pt x="17918" y="18327"/>
                    <a:pt x="18467" y="17777"/>
                    <a:pt x="18467" y="17091"/>
                  </a:cubicBezTo>
                  <a:lnTo>
                    <a:pt x="18467" y="16952"/>
                  </a:lnTo>
                  <a:cubicBezTo>
                    <a:pt x="18467" y="16311"/>
                    <a:pt x="18009" y="15809"/>
                    <a:pt x="17368" y="15717"/>
                  </a:cubicBezTo>
                  <a:lnTo>
                    <a:pt x="17368" y="5178"/>
                  </a:lnTo>
                  <a:cubicBezTo>
                    <a:pt x="17368" y="4628"/>
                    <a:pt x="16954" y="4214"/>
                    <a:pt x="16404" y="4214"/>
                  </a:cubicBezTo>
                  <a:lnTo>
                    <a:pt x="15121" y="4214"/>
                  </a:lnTo>
                  <a:cubicBezTo>
                    <a:pt x="14846" y="3298"/>
                    <a:pt x="14344" y="2473"/>
                    <a:pt x="13610" y="1788"/>
                  </a:cubicBezTo>
                  <a:cubicBezTo>
                    <a:pt x="12441" y="596"/>
                    <a:pt x="10883" y="1"/>
                    <a:pt x="9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289;p33">
            <a:extLst>
              <a:ext uri="{FF2B5EF4-FFF2-40B4-BE49-F238E27FC236}">
                <a16:creationId xmlns:a16="http://schemas.microsoft.com/office/drawing/2014/main" id="{4760BE17-B943-2DA4-525C-1DB71F84D61C}"/>
              </a:ext>
            </a:extLst>
          </p:cNvPr>
          <p:cNvSpPr txBox="1">
            <a:spLocks/>
          </p:cNvSpPr>
          <p:nvPr/>
        </p:nvSpPr>
        <p:spPr>
          <a:xfrm>
            <a:off x="3538708" y="3781748"/>
            <a:ext cx="3146284" cy="35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b="1" dirty="0">
                <a:latin typeface="Aptos" panose="020B0004020202020204" pitchFamily="34" charset="0"/>
                <a:cs typeface="Times New Roman" panose="02020603050405020304" pitchFamily="18" charset="0"/>
              </a:rPr>
              <a:t>Financial Risk Management: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F5F2E4-9AFB-1E37-2E66-87BD78C28AE6}"/>
              </a:ext>
            </a:extLst>
          </p:cNvPr>
          <p:cNvSpPr txBox="1"/>
          <p:nvPr/>
        </p:nvSpPr>
        <p:spPr>
          <a:xfrm>
            <a:off x="3538708" y="4027130"/>
            <a:ext cx="4572000" cy="277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200" dirty="0">
                <a:solidFill>
                  <a:schemeClr val="dk1"/>
                </a:solidFill>
                <a:latin typeface="Livvic"/>
                <a:sym typeface="Livvic"/>
              </a:rPr>
              <a:t>Use analysis to minimize default risk.</a:t>
            </a:r>
          </a:p>
        </p:txBody>
      </p:sp>
      <p:grpSp>
        <p:nvGrpSpPr>
          <p:cNvPr id="18" name="Google Shape;9799;p61">
            <a:extLst>
              <a:ext uri="{FF2B5EF4-FFF2-40B4-BE49-F238E27FC236}">
                <a16:creationId xmlns:a16="http://schemas.microsoft.com/office/drawing/2014/main" id="{EA9999B2-3B02-6D57-259A-B060413BF183}"/>
              </a:ext>
            </a:extLst>
          </p:cNvPr>
          <p:cNvGrpSpPr/>
          <p:nvPr/>
        </p:nvGrpSpPr>
        <p:grpSpPr>
          <a:xfrm>
            <a:off x="1730909" y="1641543"/>
            <a:ext cx="355099" cy="355481"/>
            <a:chOff x="3539102" y="2427549"/>
            <a:chExt cx="355099" cy="355481"/>
          </a:xfrm>
        </p:grpSpPr>
        <p:sp>
          <p:nvSpPr>
            <p:cNvPr id="19" name="Google Shape;9800;p61">
              <a:extLst>
                <a:ext uri="{FF2B5EF4-FFF2-40B4-BE49-F238E27FC236}">
                  <a16:creationId xmlns:a16="http://schemas.microsoft.com/office/drawing/2014/main" id="{F099FFE6-4DB7-2886-E582-1CA5B7EA079A}"/>
                </a:ext>
              </a:extLst>
            </p:cNvPr>
            <p:cNvSpPr/>
            <p:nvPr/>
          </p:nvSpPr>
          <p:spPr>
            <a:xfrm>
              <a:off x="3539102" y="2561320"/>
              <a:ext cx="355099" cy="221710"/>
            </a:xfrm>
            <a:custGeom>
              <a:avLst/>
              <a:gdLst/>
              <a:ahLst/>
              <a:cxnLst/>
              <a:rect l="l" t="t" r="r" b="b"/>
              <a:pathLst>
                <a:path w="11157" h="6966" extrusionOk="0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801;p61">
              <a:extLst>
                <a:ext uri="{FF2B5EF4-FFF2-40B4-BE49-F238E27FC236}">
                  <a16:creationId xmlns:a16="http://schemas.microsoft.com/office/drawing/2014/main" id="{B2AEE9D6-C2DD-D807-4EFE-A2B1F547F21D}"/>
                </a:ext>
              </a:extLst>
            </p:cNvPr>
            <p:cNvSpPr/>
            <p:nvPr/>
          </p:nvSpPr>
          <p:spPr>
            <a:xfrm>
              <a:off x="3544417" y="2427549"/>
              <a:ext cx="339568" cy="205415"/>
            </a:xfrm>
            <a:custGeom>
              <a:avLst/>
              <a:gdLst/>
              <a:ahLst/>
              <a:cxnLst/>
              <a:rect l="l" t="t" r="r" b="b"/>
              <a:pathLst>
                <a:path w="10669" h="6454" extrusionOk="0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9991;p61">
            <a:extLst>
              <a:ext uri="{FF2B5EF4-FFF2-40B4-BE49-F238E27FC236}">
                <a16:creationId xmlns:a16="http://schemas.microsoft.com/office/drawing/2014/main" id="{EAAB9D57-CF67-440D-61F5-92774D6996CD}"/>
              </a:ext>
            </a:extLst>
          </p:cNvPr>
          <p:cNvGrpSpPr/>
          <p:nvPr/>
        </p:nvGrpSpPr>
        <p:grpSpPr>
          <a:xfrm>
            <a:off x="5055105" y="1700054"/>
            <a:ext cx="426315" cy="332826"/>
            <a:chOff x="6639652" y="4323777"/>
            <a:chExt cx="426315" cy="332826"/>
          </a:xfrm>
        </p:grpSpPr>
        <p:sp>
          <p:nvSpPr>
            <p:cNvPr id="22" name="Google Shape;9992;p61">
              <a:extLst>
                <a:ext uri="{FF2B5EF4-FFF2-40B4-BE49-F238E27FC236}">
                  <a16:creationId xmlns:a16="http://schemas.microsoft.com/office/drawing/2014/main" id="{ABB7F101-2584-4A4B-D17C-51C6ECD9022C}"/>
                </a:ext>
              </a:extLst>
            </p:cNvPr>
            <p:cNvSpPr/>
            <p:nvPr/>
          </p:nvSpPr>
          <p:spPr>
            <a:xfrm>
              <a:off x="6639652" y="4323777"/>
              <a:ext cx="426315" cy="332826"/>
            </a:xfrm>
            <a:custGeom>
              <a:avLst/>
              <a:gdLst/>
              <a:ahLst/>
              <a:cxnLst/>
              <a:rect l="l" t="t" r="r" b="b"/>
              <a:pathLst>
                <a:path w="10967" h="8562" extrusionOk="0">
                  <a:moveTo>
                    <a:pt x="10585" y="382"/>
                  </a:moveTo>
                  <a:lnTo>
                    <a:pt x="10609" y="727"/>
                  </a:lnTo>
                  <a:lnTo>
                    <a:pt x="9335" y="727"/>
                  </a:lnTo>
                  <a:cubicBezTo>
                    <a:pt x="9252" y="727"/>
                    <a:pt x="9156" y="799"/>
                    <a:pt x="9156" y="906"/>
                  </a:cubicBezTo>
                  <a:cubicBezTo>
                    <a:pt x="9156" y="989"/>
                    <a:pt x="9240" y="1084"/>
                    <a:pt x="9335" y="1084"/>
                  </a:cubicBezTo>
                  <a:lnTo>
                    <a:pt x="10323" y="1084"/>
                  </a:lnTo>
                  <a:lnTo>
                    <a:pt x="10323" y="6168"/>
                  </a:lnTo>
                  <a:lnTo>
                    <a:pt x="4442" y="6168"/>
                  </a:lnTo>
                  <a:lnTo>
                    <a:pt x="4442" y="6002"/>
                  </a:lnTo>
                  <a:cubicBezTo>
                    <a:pt x="4442" y="5918"/>
                    <a:pt x="4370" y="5823"/>
                    <a:pt x="4263" y="5823"/>
                  </a:cubicBezTo>
                  <a:lnTo>
                    <a:pt x="3977" y="5823"/>
                  </a:lnTo>
                  <a:cubicBezTo>
                    <a:pt x="3953" y="5728"/>
                    <a:pt x="3906" y="5621"/>
                    <a:pt x="3846" y="5513"/>
                  </a:cubicBezTo>
                  <a:lnTo>
                    <a:pt x="4037" y="5323"/>
                  </a:lnTo>
                  <a:cubicBezTo>
                    <a:pt x="4108" y="5252"/>
                    <a:pt x="4108" y="5144"/>
                    <a:pt x="4037" y="5085"/>
                  </a:cubicBezTo>
                  <a:lnTo>
                    <a:pt x="3513" y="4561"/>
                  </a:lnTo>
                  <a:cubicBezTo>
                    <a:pt x="3489" y="4537"/>
                    <a:pt x="3441" y="4513"/>
                    <a:pt x="3394" y="4513"/>
                  </a:cubicBezTo>
                  <a:cubicBezTo>
                    <a:pt x="3358" y="4513"/>
                    <a:pt x="3311" y="4537"/>
                    <a:pt x="3275" y="4561"/>
                  </a:cubicBezTo>
                  <a:lnTo>
                    <a:pt x="3084" y="4751"/>
                  </a:lnTo>
                  <a:cubicBezTo>
                    <a:pt x="2977" y="4692"/>
                    <a:pt x="2882" y="4668"/>
                    <a:pt x="2775" y="4621"/>
                  </a:cubicBezTo>
                  <a:lnTo>
                    <a:pt x="2775" y="4335"/>
                  </a:lnTo>
                  <a:cubicBezTo>
                    <a:pt x="2775" y="4251"/>
                    <a:pt x="2703" y="4156"/>
                    <a:pt x="2596" y="4156"/>
                  </a:cubicBezTo>
                  <a:lnTo>
                    <a:pt x="2168" y="4156"/>
                  </a:lnTo>
                  <a:lnTo>
                    <a:pt x="2168" y="1084"/>
                  </a:lnTo>
                  <a:lnTo>
                    <a:pt x="8728" y="1084"/>
                  </a:lnTo>
                  <a:cubicBezTo>
                    <a:pt x="8811" y="1084"/>
                    <a:pt x="8906" y="1001"/>
                    <a:pt x="8906" y="894"/>
                  </a:cubicBezTo>
                  <a:cubicBezTo>
                    <a:pt x="8906" y="799"/>
                    <a:pt x="8835" y="715"/>
                    <a:pt x="8728" y="715"/>
                  </a:cubicBezTo>
                  <a:lnTo>
                    <a:pt x="1882" y="715"/>
                  </a:lnTo>
                  <a:lnTo>
                    <a:pt x="1882" y="382"/>
                  </a:lnTo>
                  <a:close/>
                  <a:moveTo>
                    <a:pt x="10609" y="6502"/>
                  </a:moveTo>
                  <a:lnTo>
                    <a:pt x="10609" y="6835"/>
                  </a:lnTo>
                  <a:lnTo>
                    <a:pt x="4394" y="6835"/>
                  </a:lnTo>
                  <a:cubicBezTo>
                    <a:pt x="4430" y="6811"/>
                    <a:pt x="4442" y="6764"/>
                    <a:pt x="4442" y="6716"/>
                  </a:cubicBezTo>
                  <a:lnTo>
                    <a:pt x="4442" y="6526"/>
                  </a:lnTo>
                  <a:lnTo>
                    <a:pt x="10490" y="6526"/>
                  </a:lnTo>
                  <a:cubicBezTo>
                    <a:pt x="10526" y="6526"/>
                    <a:pt x="10561" y="6514"/>
                    <a:pt x="10585" y="6502"/>
                  </a:cubicBezTo>
                  <a:close/>
                  <a:moveTo>
                    <a:pt x="2453" y="4501"/>
                  </a:moveTo>
                  <a:lnTo>
                    <a:pt x="2453" y="4740"/>
                  </a:lnTo>
                  <a:cubicBezTo>
                    <a:pt x="2453" y="4811"/>
                    <a:pt x="2513" y="4894"/>
                    <a:pt x="2584" y="4906"/>
                  </a:cubicBezTo>
                  <a:cubicBezTo>
                    <a:pt x="2751" y="4930"/>
                    <a:pt x="2894" y="5013"/>
                    <a:pt x="3049" y="5097"/>
                  </a:cubicBezTo>
                  <a:cubicBezTo>
                    <a:pt x="3078" y="5117"/>
                    <a:pt x="3110" y="5126"/>
                    <a:pt x="3141" y="5126"/>
                  </a:cubicBezTo>
                  <a:cubicBezTo>
                    <a:pt x="3183" y="5126"/>
                    <a:pt x="3223" y="5108"/>
                    <a:pt x="3251" y="5073"/>
                  </a:cubicBezTo>
                  <a:lnTo>
                    <a:pt x="3430" y="4894"/>
                  </a:lnTo>
                  <a:lnTo>
                    <a:pt x="3715" y="5168"/>
                  </a:lnTo>
                  <a:lnTo>
                    <a:pt x="3537" y="5347"/>
                  </a:lnTo>
                  <a:cubicBezTo>
                    <a:pt x="3477" y="5406"/>
                    <a:pt x="3477" y="5502"/>
                    <a:pt x="3501" y="5561"/>
                  </a:cubicBezTo>
                  <a:cubicBezTo>
                    <a:pt x="3596" y="5704"/>
                    <a:pt x="3656" y="5859"/>
                    <a:pt x="3703" y="6025"/>
                  </a:cubicBezTo>
                  <a:cubicBezTo>
                    <a:pt x="3715" y="6097"/>
                    <a:pt x="3787" y="6156"/>
                    <a:pt x="3858" y="6156"/>
                  </a:cubicBezTo>
                  <a:lnTo>
                    <a:pt x="4096" y="6156"/>
                  </a:lnTo>
                  <a:lnTo>
                    <a:pt x="4096" y="6561"/>
                  </a:lnTo>
                  <a:lnTo>
                    <a:pt x="3858" y="6561"/>
                  </a:lnTo>
                  <a:cubicBezTo>
                    <a:pt x="3787" y="6561"/>
                    <a:pt x="3715" y="6621"/>
                    <a:pt x="3703" y="6692"/>
                  </a:cubicBezTo>
                  <a:cubicBezTo>
                    <a:pt x="3656" y="6859"/>
                    <a:pt x="3596" y="7002"/>
                    <a:pt x="3501" y="7157"/>
                  </a:cubicBezTo>
                  <a:cubicBezTo>
                    <a:pt x="3465" y="7228"/>
                    <a:pt x="3477" y="7311"/>
                    <a:pt x="3537" y="7359"/>
                  </a:cubicBezTo>
                  <a:lnTo>
                    <a:pt x="3715" y="7538"/>
                  </a:lnTo>
                  <a:lnTo>
                    <a:pt x="3430" y="7823"/>
                  </a:lnTo>
                  <a:lnTo>
                    <a:pt x="3251" y="7645"/>
                  </a:lnTo>
                  <a:cubicBezTo>
                    <a:pt x="3215" y="7608"/>
                    <a:pt x="3169" y="7594"/>
                    <a:pt x="3126" y="7594"/>
                  </a:cubicBezTo>
                  <a:cubicBezTo>
                    <a:pt x="3098" y="7594"/>
                    <a:pt x="3072" y="7600"/>
                    <a:pt x="3049" y="7609"/>
                  </a:cubicBezTo>
                  <a:cubicBezTo>
                    <a:pt x="2894" y="7704"/>
                    <a:pt x="2751" y="7764"/>
                    <a:pt x="2584" y="7799"/>
                  </a:cubicBezTo>
                  <a:cubicBezTo>
                    <a:pt x="2513" y="7823"/>
                    <a:pt x="2453" y="7895"/>
                    <a:pt x="2453" y="7966"/>
                  </a:cubicBezTo>
                  <a:lnTo>
                    <a:pt x="2453" y="8204"/>
                  </a:lnTo>
                  <a:lnTo>
                    <a:pt x="2048" y="8204"/>
                  </a:lnTo>
                  <a:lnTo>
                    <a:pt x="2048" y="7966"/>
                  </a:lnTo>
                  <a:cubicBezTo>
                    <a:pt x="2048" y="7895"/>
                    <a:pt x="1989" y="7823"/>
                    <a:pt x="1917" y="7799"/>
                  </a:cubicBezTo>
                  <a:cubicBezTo>
                    <a:pt x="1751" y="7764"/>
                    <a:pt x="1596" y="7704"/>
                    <a:pt x="1453" y="7609"/>
                  </a:cubicBezTo>
                  <a:cubicBezTo>
                    <a:pt x="1426" y="7596"/>
                    <a:pt x="1396" y="7589"/>
                    <a:pt x="1366" y="7589"/>
                  </a:cubicBezTo>
                  <a:cubicBezTo>
                    <a:pt x="1317" y="7589"/>
                    <a:pt x="1269" y="7607"/>
                    <a:pt x="1239" y="7645"/>
                  </a:cubicBezTo>
                  <a:lnTo>
                    <a:pt x="1060" y="7823"/>
                  </a:lnTo>
                  <a:lnTo>
                    <a:pt x="786" y="7538"/>
                  </a:lnTo>
                  <a:lnTo>
                    <a:pt x="965" y="7359"/>
                  </a:lnTo>
                  <a:cubicBezTo>
                    <a:pt x="1025" y="7299"/>
                    <a:pt x="1025" y="7216"/>
                    <a:pt x="989" y="7157"/>
                  </a:cubicBezTo>
                  <a:cubicBezTo>
                    <a:pt x="905" y="7002"/>
                    <a:pt x="846" y="6859"/>
                    <a:pt x="798" y="6692"/>
                  </a:cubicBezTo>
                  <a:cubicBezTo>
                    <a:pt x="786" y="6621"/>
                    <a:pt x="703" y="6561"/>
                    <a:pt x="632" y="6561"/>
                  </a:cubicBezTo>
                  <a:lnTo>
                    <a:pt x="393" y="6561"/>
                  </a:lnTo>
                  <a:lnTo>
                    <a:pt x="393" y="6156"/>
                  </a:lnTo>
                  <a:lnTo>
                    <a:pt x="632" y="6156"/>
                  </a:lnTo>
                  <a:cubicBezTo>
                    <a:pt x="703" y="6156"/>
                    <a:pt x="786" y="6097"/>
                    <a:pt x="798" y="6025"/>
                  </a:cubicBezTo>
                  <a:cubicBezTo>
                    <a:pt x="822" y="5859"/>
                    <a:pt x="905" y="5704"/>
                    <a:pt x="989" y="5561"/>
                  </a:cubicBezTo>
                  <a:cubicBezTo>
                    <a:pt x="1036" y="5490"/>
                    <a:pt x="1025" y="5394"/>
                    <a:pt x="965" y="5347"/>
                  </a:cubicBezTo>
                  <a:lnTo>
                    <a:pt x="786" y="5168"/>
                  </a:lnTo>
                  <a:lnTo>
                    <a:pt x="1060" y="4894"/>
                  </a:lnTo>
                  <a:lnTo>
                    <a:pt x="1239" y="5073"/>
                  </a:lnTo>
                  <a:cubicBezTo>
                    <a:pt x="1272" y="5106"/>
                    <a:pt x="1317" y="5121"/>
                    <a:pt x="1361" y="5121"/>
                  </a:cubicBezTo>
                  <a:cubicBezTo>
                    <a:pt x="1394" y="5121"/>
                    <a:pt x="1427" y="5112"/>
                    <a:pt x="1453" y="5097"/>
                  </a:cubicBezTo>
                  <a:cubicBezTo>
                    <a:pt x="1596" y="5013"/>
                    <a:pt x="1751" y="4954"/>
                    <a:pt x="1917" y="4906"/>
                  </a:cubicBezTo>
                  <a:cubicBezTo>
                    <a:pt x="1989" y="4894"/>
                    <a:pt x="2048" y="4811"/>
                    <a:pt x="2048" y="4740"/>
                  </a:cubicBezTo>
                  <a:lnTo>
                    <a:pt x="2048" y="4501"/>
                  </a:lnTo>
                  <a:close/>
                  <a:moveTo>
                    <a:pt x="1715" y="1"/>
                  </a:moveTo>
                  <a:cubicBezTo>
                    <a:pt x="1632" y="1"/>
                    <a:pt x="1536" y="84"/>
                    <a:pt x="1536" y="191"/>
                  </a:cubicBezTo>
                  <a:lnTo>
                    <a:pt x="1536" y="882"/>
                  </a:lnTo>
                  <a:cubicBezTo>
                    <a:pt x="1536" y="977"/>
                    <a:pt x="1608" y="1061"/>
                    <a:pt x="1715" y="1061"/>
                  </a:cubicBezTo>
                  <a:lnTo>
                    <a:pt x="1822" y="1061"/>
                  </a:lnTo>
                  <a:lnTo>
                    <a:pt x="1822" y="4144"/>
                  </a:lnTo>
                  <a:cubicBezTo>
                    <a:pt x="1751" y="4156"/>
                    <a:pt x="1679" y="4240"/>
                    <a:pt x="1679" y="4311"/>
                  </a:cubicBezTo>
                  <a:lnTo>
                    <a:pt x="1679" y="4597"/>
                  </a:lnTo>
                  <a:cubicBezTo>
                    <a:pt x="1572" y="4621"/>
                    <a:pt x="1465" y="4668"/>
                    <a:pt x="1358" y="4728"/>
                  </a:cubicBezTo>
                  <a:lnTo>
                    <a:pt x="1167" y="4537"/>
                  </a:lnTo>
                  <a:cubicBezTo>
                    <a:pt x="1144" y="4501"/>
                    <a:pt x="1096" y="4490"/>
                    <a:pt x="1048" y="4490"/>
                  </a:cubicBezTo>
                  <a:cubicBezTo>
                    <a:pt x="1001" y="4490"/>
                    <a:pt x="965" y="4501"/>
                    <a:pt x="929" y="4537"/>
                  </a:cubicBezTo>
                  <a:lnTo>
                    <a:pt x="405" y="5049"/>
                  </a:lnTo>
                  <a:cubicBezTo>
                    <a:pt x="334" y="5132"/>
                    <a:pt x="334" y="5228"/>
                    <a:pt x="405" y="5287"/>
                  </a:cubicBezTo>
                  <a:lnTo>
                    <a:pt x="608" y="5490"/>
                  </a:lnTo>
                  <a:cubicBezTo>
                    <a:pt x="548" y="5585"/>
                    <a:pt x="513" y="5692"/>
                    <a:pt x="465" y="5799"/>
                  </a:cubicBezTo>
                  <a:lnTo>
                    <a:pt x="191" y="5799"/>
                  </a:lnTo>
                  <a:cubicBezTo>
                    <a:pt x="96" y="5799"/>
                    <a:pt x="1" y="5871"/>
                    <a:pt x="1" y="5978"/>
                  </a:cubicBezTo>
                  <a:lnTo>
                    <a:pt x="1" y="6716"/>
                  </a:lnTo>
                  <a:cubicBezTo>
                    <a:pt x="1" y="6811"/>
                    <a:pt x="84" y="6895"/>
                    <a:pt x="191" y="6895"/>
                  </a:cubicBezTo>
                  <a:lnTo>
                    <a:pt x="465" y="6895"/>
                  </a:lnTo>
                  <a:cubicBezTo>
                    <a:pt x="501" y="7002"/>
                    <a:pt x="548" y="7109"/>
                    <a:pt x="608" y="7216"/>
                  </a:cubicBezTo>
                  <a:lnTo>
                    <a:pt x="405" y="7407"/>
                  </a:lnTo>
                  <a:cubicBezTo>
                    <a:pt x="334" y="7478"/>
                    <a:pt x="334" y="7585"/>
                    <a:pt x="405" y="7645"/>
                  </a:cubicBezTo>
                  <a:lnTo>
                    <a:pt x="929" y="8169"/>
                  </a:lnTo>
                  <a:cubicBezTo>
                    <a:pt x="965" y="8204"/>
                    <a:pt x="1010" y="8222"/>
                    <a:pt x="1053" y="8222"/>
                  </a:cubicBezTo>
                  <a:cubicBezTo>
                    <a:pt x="1096" y="8222"/>
                    <a:pt x="1138" y="8204"/>
                    <a:pt x="1167" y="8169"/>
                  </a:cubicBezTo>
                  <a:lnTo>
                    <a:pt x="1358" y="7966"/>
                  </a:lnTo>
                  <a:cubicBezTo>
                    <a:pt x="1465" y="8026"/>
                    <a:pt x="1572" y="8061"/>
                    <a:pt x="1679" y="8109"/>
                  </a:cubicBezTo>
                  <a:lnTo>
                    <a:pt x="1679" y="8383"/>
                  </a:lnTo>
                  <a:cubicBezTo>
                    <a:pt x="1679" y="8478"/>
                    <a:pt x="1751" y="8561"/>
                    <a:pt x="1858" y="8561"/>
                  </a:cubicBezTo>
                  <a:lnTo>
                    <a:pt x="2596" y="8561"/>
                  </a:lnTo>
                  <a:cubicBezTo>
                    <a:pt x="2679" y="8561"/>
                    <a:pt x="2775" y="8490"/>
                    <a:pt x="2775" y="8383"/>
                  </a:cubicBezTo>
                  <a:lnTo>
                    <a:pt x="2775" y="8109"/>
                  </a:lnTo>
                  <a:cubicBezTo>
                    <a:pt x="2882" y="8073"/>
                    <a:pt x="2989" y="8026"/>
                    <a:pt x="3084" y="7966"/>
                  </a:cubicBezTo>
                  <a:lnTo>
                    <a:pt x="3275" y="8169"/>
                  </a:lnTo>
                  <a:cubicBezTo>
                    <a:pt x="3316" y="8204"/>
                    <a:pt x="3364" y="8222"/>
                    <a:pt x="3407" y="8222"/>
                  </a:cubicBezTo>
                  <a:cubicBezTo>
                    <a:pt x="3450" y="8222"/>
                    <a:pt x="3489" y="8204"/>
                    <a:pt x="3513" y="8169"/>
                  </a:cubicBezTo>
                  <a:lnTo>
                    <a:pt x="4037" y="7645"/>
                  </a:lnTo>
                  <a:cubicBezTo>
                    <a:pt x="4108" y="7573"/>
                    <a:pt x="4108" y="7466"/>
                    <a:pt x="4037" y="7407"/>
                  </a:cubicBezTo>
                  <a:lnTo>
                    <a:pt x="3846" y="7216"/>
                  </a:lnTo>
                  <a:cubicBezTo>
                    <a:pt x="3846" y="7192"/>
                    <a:pt x="3858" y="7192"/>
                    <a:pt x="3858" y="7180"/>
                  </a:cubicBezTo>
                  <a:lnTo>
                    <a:pt x="10764" y="7180"/>
                  </a:lnTo>
                  <a:cubicBezTo>
                    <a:pt x="10859" y="7180"/>
                    <a:pt x="10942" y="7109"/>
                    <a:pt x="10942" y="7002"/>
                  </a:cubicBezTo>
                  <a:lnTo>
                    <a:pt x="10942" y="6299"/>
                  </a:lnTo>
                  <a:cubicBezTo>
                    <a:pt x="10942" y="6216"/>
                    <a:pt x="10871" y="6121"/>
                    <a:pt x="10764" y="6121"/>
                  </a:cubicBezTo>
                  <a:lnTo>
                    <a:pt x="10657" y="6121"/>
                  </a:lnTo>
                  <a:lnTo>
                    <a:pt x="10657" y="1037"/>
                  </a:lnTo>
                  <a:lnTo>
                    <a:pt x="10788" y="1037"/>
                  </a:lnTo>
                  <a:lnTo>
                    <a:pt x="10788" y="1061"/>
                  </a:lnTo>
                  <a:cubicBezTo>
                    <a:pt x="10871" y="1061"/>
                    <a:pt x="10966" y="989"/>
                    <a:pt x="10966" y="882"/>
                  </a:cubicBezTo>
                  <a:lnTo>
                    <a:pt x="10966" y="191"/>
                  </a:lnTo>
                  <a:cubicBezTo>
                    <a:pt x="10966" y="96"/>
                    <a:pt x="10883" y="1"/>
                    <a:pt x="107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993;p61">
              <a:extLst>
                <a:ext uri="{FF2B5EF4-FFF2-40B4-BE49-F238E27FC236}">
                  <a16:creationId xmlns:a16="http://schemas.microsoft.com/office/drawing/2014/main" id="{805FECB8-485D-2033-7D90-D63FCF7FB89C}"/>
                </a:ext>
              </a:extLst>
            </p:cNvPr>
            <p:cNvSpPr/>
            <p:nvPr/>
          </p:nvSpPr>
          <p:spPr>
            <a:xfrm>
              <a:off x="6830793" y="4458937"/>
              <a:ext cx="41244" cy="85675"/>
            </a:xfrm>
            <a:custGeom>
              <a:avLst/>
              <a:gdLst/>
              <a:ahLst/>
              <a:cxnLst/>
              <a:rect l="l" t="t" r="r" b="b"/>
              <a:pathLst>
                <a:path w="1061" h="2204" extrusionOk="0">
                  <a:moveTo>
                    <a:pt x="715" y="358"/>
                  </a:moveTo>
                  <a:lnTo>
                    <a:pt x="715" y="1858"/>
                  </a:lnTo>
                  <a:lnTo>
                    <a:pt x="370" y="1858"/>
                  </a:lnTo>
                  <a:lnTo>
                    <a:pt x="370" y="358"/>
                  </a:lnTo>
                  <a:close/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2025"/>
                  </a:lnTo>
                  <a:cubicBezTo>
                    <a:pt x="1" y="2108"/>
                    <a:pt x="72" y="2203"/>
                    <a:pt x="179" y="2203"/>
                  </a:cubicBezTo>
                  <a:lnTo>
                    <a:pt x="882" y="2203"/>
                  </a:lnTo>
                  <a:cubicBezTo>
                    <a:pt x="965" y="2203"/>
                    <a:pt x="1061" y="2132"/>
                    <a:pt x="1061" y="2025"/>
                  </a:cubicBezTo>
                  <a:lnTo>
                    <a:pt x="1061" y="179"/>
                  </a:lnTo>
                  <a:cubicBezTo>
                    <a:pt x="1061" y="84"/>
                    <a:pt x="989" y="1"/>
                    <a:pt x="8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994;p61">
              <a:extLst>
                <a:ext uri="{FF2B5EF4-FFF2-40B4-BE49-F238E27FC236}">
                  <a16:creationId xmlns:a16="http://schemas.microsoft.com/office/drawing/2014/main" id="{DB3541CB-2C6B-AD2D-7817-47BA3AE7B9C1}"/>
                </a:ext>
              </a:extLst>
            </p:cNvPr>
            <p:cNvSpPr/>
            <p:nvPr/>
          </p:nvSpPr>
          <p:spPr>
            <a:xfrm>
              <a:off x="6879423" y="4426556"/>
              <a:ext cx="41205" cy="118522"/>
            </a:xfrm>
            <a:custGeom>
              <a:avLst/>
              <a:gdLst/>
              <a:ahLst/>
              <a:cxnLst/>
              <a:rect l="l" t="t" r="r" b="b"/>
              <a:pathLst>
                <a:path w="1060" h="3049" extrusionOk="0">
                  <a:moveTo>
                    <a:pt x="702" y="345"/>
                  </a:moveTo>
                  <a:lnTo>
                    <a:pt x="702" y="2691"/>
                  </a:lnTo>
                  <a:lnTo>
                    <a:pt x="357" y="2691"/>
                  </a:lnTo>
                  <a:lnTo>
                    <a:pt x="357" y="345"/>
                  </a:lnTo>
                  <a:close/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lnTo>
                    <a:pt x="0" y="2869"/>
                  </a:lnTo>
                  <a:cubicBezTo>
                    <a:pt x="0" y="2965"/>
                    <a:pt x="71" y="3048"/>
                    <a:pt x="179" y="3048"/>
                  </a:cubicBezTo>
                  <a:lnTo>
                    <a:pt x="881" y="3048"/>
                  </a:lnTo>
                  <a:cubicBezTo>
                    <a:pt x="964" y="3048"/>
                    <a:pt x="1060" y="2977"/>
                    <a:pt x="1060" y="2869"/>
                  </a:cubicBezTo>
                  <a:lnTo>
                    <a:pt x="1060" y="179"/>
                  </a:lnTo>
                  <a:cubicBezTo>
                    <a:pt x="1048" y="72"/>
                    <a:pt x="964" y="0"/>
                    <a:pt x="8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995;p61">
              <a:extLst>
                <a:ext uri="{FF2B5EF4-FFF2-40B4-BE49-F238E27FC236}">
                  <a16:creationId xmlns:a16="http://schemas.microsoft.com/office/drawing/2014/main" id="{E984B868-C39C-0057-E1A0-06FA5C539A98}"/>
                </a:ext>
              </a:extLst>
            </p:cNvPr>
            <p:cNvSpPr/>
            <p:nvPr/>
          </p:nvSpPr>
          <p:spPr>
            <a:xfrm>
              <a:off x="6927549" y="4443194"/>
              <a:ext cx="41205" cy="101418"/>
            </a:xfrm>
            <a:custGeom>
              <a:avLst/>
              <a:gdLst/>
              <a:ahLst/>
              <a:cxnLst/>
              <a:rect l="l" t="t" r="r" b="b"/>
              <a:pathLst>
                <a:path w="1060" h="2609" extrusionOk="0">
                  <a:moveTo>
                    <a:pt x="715" y="358"/>
                  </a:moveTo>
                  <a:lnTo>
                    <a:pt x="715" y="2263"/>
                  </a:lnTo>
                  <a:lnTo>
                    <a:pt x="369" y="2263"/>
                  </a:lnTo>
                  <a:lnTo>
                    <a:pt x="369" y="358"/>
                  </a:lnTo>
                  <a:close/>
                  <a:moveTo>
                    <a:pt x="179" y="1"/>
                  </a:moveTo>
                  <a:cubicBezTo>
                    <a:pt x="84" y="1"/>
                    <a:pt x="0" y="72"/>
                    <a:pt x="0" y="179"/>
                  </a:cubicBezTo>
                  <a:lnTo>
                    <a:pt x="0" y="2430"/>
                  </a:lnTo>
                  <a:cubicBezTo>
                    <a:pt x="0" y="2513"/>
                    <a:pt x="72" y="2608"/>
                    <a:pt x="179" y="2608"/>
                  </a:cubicBezTo>
                  <a:lnTo>
                    <a:pt x="881" y="2608"/>
                  </a:lnTo>
                  <a:cubicBezTo>
                    <a:pt x="965" y="2608"/>
                    <a:pt x="1060" y="2537"/>
                    <a:pt x="1060" y="2430"/>
                  </a:cubicBezTo>
                  <a:lnTo>
                    <a:pt x="1060" y="179"/>
                  </a:lnTo>
                  <a:cubicBezTo>
                    <a:pt x="1060" y="72"/>
                    <a:pt x="977" y="1"/>
                    <a:pt x="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996;p61">
              <a:extLst>
                <a:ext uri="{FF2B5EF4-FFF2-40B4-BE49-F238E27FC236}">
                  <a16:creationId xmlns:a16="http://schemas.microsoft.com/office/drawing/2014/main" id="{EEBE9A4B-440F-8B37-A638-B12D98F3AE16}"/>
                </a:ext>
              </a:extLst>
            </p:cNvPr>
            <p:cNvSpPr/>
            <p:nvPr/>
          </p:nvSpPr>
          <p:spPr>
            <a:xfrm>
              <a:off x="6976141" y="4387645"/>
              <a:ext cx="41244" cy="156967"/>
            </a:xfrm>
            <a:custGeom>
              <a:avLst/>
              <a:gdLst/>
              <a:ahLst/>
              <a:cxnLst/>
              <a:rect l="l" t="t" r="r" b="b"/>
              <a:pathLst>
                <a:path w="1061" h="4038" extrusionOk="0">
                  <a:moveTo>
                    <a:pt x="679" y="358"/>
                  </a:moveTo>
                  <a:lnTo>
                    <a:pt x="679" y="3692"/>
                  </a:lnTo>
                  <a:lnTo>
                    <a:pt x="346" y="3692"/>
                  </a:lnTo>
                  <a:lnTo>
                    <a:pt x="346" y="358"/>
                  </a:lnTo>
                  <a:close/>
                  <a:moveTo>
                    <a:pt x="179" y="1"/>
                  </a:moveTo>
                  <a:cubicBezTo>
                    <a:pt x="72" y="1"/>
                    <a:pt x="0" y="96"/>
                    <a:pt x="0" y="180"/>
                  </a:cubicBezTo>
                  <a:lnTo>
                    <a:pt x="0" y="3859"/>
                  </a:lnTo>
                  <a:cubicBezTo>
                    <a:pt x="0" y="3942"/>
                    <a:pt x="72" y="4037"/>
                    <a:pt x="179" y="4037"/>
                  </a:cubicBezTo>
                  <a:lnTo>
                    <a:pt x="881" y="4037"/>
                  </a:lnTo>
                  <a:cubicBezTo>
                    <a:pt x="965" y="4037"/>
                    <a:pt x="1060" y="3966"/>
                    <a:pt x="1060" y="3859"/>
                  </a:cubicBezTo>
                  <a:lnTo>
                    <a:pt x="1060" y="180"/>
                  </a:lnTo>
                  <a:cubicBezTo>
                    <a:pt x="1060" y="96"/>
                    <a:pt x="977" y="1"/>
                    <a:pt x="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997;p61">
              <a:extLst>
                <a:ext uri="{FF2B5EF4-FFF2-40B4-BE49-F238E27FC236}">
                  <a16:creationId xmlns:a16="http://schemas.microsoft.com/office/drawing/2014/main" id="{D2F07B57-C84F-3514-7D0E-7A94E3E73624}"/>
                </a:ext>
              </a:extLst>
            </p:cNvPr>
            <p:cNvSpPr/>
            <p:nvPr/>
          </p:nvSpPr>
          <p:spPr>
            <a:xfrm>
              <a:off x="6745193" y="4404321"/>
              <a:ext cx="50029" cy="13916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12" y="274"/>
                    <a:pt x="95" y="358"/>
                    <a:pt x="179" y="358"/>
                  </a:cubicBezTo>
                  <a:lnTo>
                    <a:pt x="1107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96"/>
                    <a:pt x="1203" y="1"/>
                    <a:pt x="110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998;p61">
              <a:extLst>
                <a:ext uri="{FF2B5EF4-FFF2-40B4-BE49-F238E27FC236}">
                  <a16:creationId xmlns:a16="http://schemas.microsoft.com/office/drawing/2014/main" id="{2212FE8A-5433-2682-90FE-F95D983A34C2}"/>
                </a:ext>
              </a:extLst>
            </p:cNvPr>
            <p:cNvSpPr/>
            <p:nvPr/>
          </p:nvSpPr>
          <p:spPr>
            <a:xfrm>
              <a:off x="6745193" y="4426090"/>
              <a:ext cx="69465" cy="13916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74"/>
                    <a:pt x="72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74"/>
                    <a:pt x="1786" y="179"/>
                  </a:cubicBezTo>
                  <a:cubicBezTo>
                    <a:pt x="1786" y="72"/>
                    <a:pt x="1703" y="0"/>
                    <a:pt x="1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999;p61">
              <a:extLst>
                <a:ext uri="{FF2B5EF4-FFF2-40B4-BE49-F238E27FC236}">
                  <a16:creationId xmlns:a16="http://schemas.microsoft.com/office/drawing/2014/main" id="{F797AF1E-2536-25B6-F6F2-12315DB7BC0B}"/>
                </a:ext>
              </a:extLst>
            </p:cNvPr>
            <p:cNvSpPr/>
            <p:nvPr/>
          </p:nvSpPr>
          <p:spPr>
            <a:xfrm>
              <a:off x="6745193" y="4447353"/>
              <a:ext cx="69465" cy="13955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72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000;p61">
              <a:extLst>
                <a:ext uri="{FF2B5EF4-FFF2-40B4-BE49-F238E27FC236}">
                  <a16:creationId xmlns:a16="http://schemas.microsoft.com/office/drawing/2014/main" id="{34A25482-6C17-D28F-52F5-E0293B6AC2FF}"/>
                </a:ext>
              </a:extLst>
            </p:cNvPr>
            <p:cNvSpPr/>
            <p:nvPr/>
          </p:nvSpPr>
          <p:spPr>
            <a:xfrm>
              <a:off x="6745193" y="4468189"/>
              <a:ext cx="69465" cy="13916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6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001;p61">
              <a:extLst>
                <a:ext uri="{FF2B5EF4-FFF2-40B4-BE49-F238E27FC236}">
                  <a16:creationId xmlns:a16="http://schemas.microsoft.com/office/drawing/2014/main" id="{2B15C0BF-11C1-5774-8B84-E90FC64AD0AD}"/>
                </a:ext>
              </a:extLst>
            </p:cNvPr>
            <p:cNvSpPr/>
            <p:nvPr/>
          </p:nvSpPr>
          <p:spPr>
            <a:xfrm>
              <a:off x="6684551" y="4528830"/>
              <a:ext cx="83809" cy="83809"/>
            </a:xfrm>
            <a:custGeom>
              <a:avLst/>
              <a:gdLst/>
              <a:ahLst/>
              <a:cxnLst/>
              <a:rect l="l" t="t" r="r" b="b"/>
              <a:pathLst>
                <a:path w="2156" h="2156" extrusionOk="0">
                  <a:moveTo>
                    <a:pt x="1084" y="0"/>
                  </a:moveTo>
                  <a:cubicBezTo>
                    <a:pt x="489" y="0"/>
                    <a:pt x="0" y="489"/>
                    <a:pt x="0" y="1084"/>
                  </a:cubicBezTo>
                  <a:cubicBezTo>
                    <a:pt x="0" y="1322"/>
                    <a:pt x="72" y="1548"/>
                    <a:pt x="227" y="1739"/>
                  </a:cubicBezTo>
                  <a:cubicBezTo>
                    <a:pt x="263" y="1782"/>
                    <a:pt x="313" y="1808"/>
                    <a:pt x="365" y="1808"/>
                  </a:cubicBezTo>
                  <a:cubicBezTo>
                    <a:pt x="398" y="1808"/>
                    <a:pt x="432" y="1798"/>
                    <a:pt x="465" y="1774"/>
                  </a:cubicBezTo>
                  <a:cubicBezTo>
                    <a:pt x="536" y="1715"/>
                    <a:pt x="548" y="1608"/>
                    <a:pt x="489" y="1536"/>
                  </a:cubicBezTo>
                  <a:cubicBezTo>
                    <a:pt x="381" y="1405"/>
                    <a:pt x="346" y="1251"/>
                    <a:pt x="346" y="1084"/>
                  </a:cubicBezTo>
                  <a:cubicBezTo>
                    <a:pt x="346" y="679"/>
                    <a:pt x="667" y="358"/>
                    <a:pt x="1072" y="358"/>
                  </a:cubicBezTo>
                  <a:cubicBezTo>
                    <a:pt x="1477" y="358"/>
                    <a:pt x="1798" y="691"/>
                    <a:pt x="1798" y="1084"/>
                  </a:cubicBezTo>
                  <a:cubicBezTo>
                    <a:pt x="1798" y="1322"/>
                    <a:pt x="1679" y="1560"/>
                    <a:pt x="1477" y="1703"/>
                  </a:cubicBezTo>
                  <a:cubicBezTo>
                    <a:pt x="1453" y="1703"/>
                    <a:pt x="1453" y="1715"/>
                    <a:pt x="1441" y="1715"/>
                  </a:cubicBezTo>
                  <a:lnTo>
                    <a:pt x="1429" y="1715"/>
                  </a:lnTo>
                  <a:lnTo>
                    <a:pt x="1417" y="1727"/>
                  </a:lnTo>
                  <a:lnTo>
                    <a:pt x="1394" y="1727"/>
                  </a:lnTo>
                  <a:cubicBezTo>
                    <a:pt x="1382" y="1727"/>
                    <a:pt x="1382" y="1739"/>
                    <a:pt x="1370" y="1739"/>
                  </a:cubicBezTo>
                  <a:cubicBezTo>
                    <a:pt x="1358" y="1739"/>
                    <a:pt x="1358" y="1762"/>
                    <a:pt x="1334" y="1762"/>
                  </a:cubicBezTo>
                  <a:lnTo>
                    <a:pt x="1322" y="1762"/>
                  </a:lnTo>
                  <a:cubicBezTo>
                    <a:pt x="1322" y="1762"/>
                    <a:pt x="1310" y="1762"/>
                    <a:pt x="1310" y="1774"/>
                  </a:cubicBezTo>
                  <a:lnTo>
                    <a:pt x="1298" y="1774"/>
                  </a:lnTo>
                  <a:cubicBezTo>
                    <a:pt x="1274" y="1774"/>
                    <a:pt x="1274" y="1774"/>
                    <a:pt x="1263" y="1786"/>
                  </a:cubicBezTo>
                  <a:cubicBezTo>
                    <a:pt x="1251" y="1786"/>
                    <a:pt x="1251" y="1786"/>
                    <a:pt x="1239" y="1798"/>
                  </a:cubicBezTo>
                  <a:lnTo>
                    <a:pt x="798" y="1798"/>
                  </a:lnTo>
                  <a:cubicBezTo>
                    <a:pt x="786" y="1798"/>
                    <a:pt x="786" y="1798"/>
                    <a:pt x="774" y="1786"/>
                  </a:cubicBezTo>
                  <a:cubicBezTo>
                    <a:pt x="762" y="1786"/>
                    <a:pt x="762" y="1786"/>
                    <a:pt x="739" y="1774"/>
                  </a:cubicBezTo>
                  <a:lnTo>
                    <a:pt x="727" y="1774"/>
                  </a:lnTo>
                  <a:cubicBezTo>
                    <a:pt x="708" y="1766"/>
                    <a:pt x="688" y="1763"/>
                    <a:pt x="668" y="1763"/>
                  </a:cubicBezTo>
                  <a:cubicBezTo>
                    <a:pt x="599" y="1763"/>
                    <a:pt x="528" y="1808"/>
                    <a:pt x="501" y="1882"/>
                  </a:cubicBezTo>
                  <a:cubicBezTo>
                    <a:pt x="477" y="1965"/>
                    <a:pt x="524" y="2072"/>
                    <a:pt x="608" y="2096"/>
                  </a:cubicBezTo>
                  <a:lnTo>
                    <a:pt x="620" y="2096"/>
                  </a:lnTo>
                  <a:cubicBezTo>
                    <a:pt x="643" y="2096"/>
                    <a:pt x="655" y="2120"/>
                    <a:pt x="667" y="2120"/>
                  </a:cubicBezTo>
                  <a:cubicBezTo>
                    <a:pt x="679" y="2120"/>
                    <a:pt x="703" y="2132"/>
                    <a:pt x="715" y="2132"/>
                  </a:cubicBezTo>
                  <a:lnTo>
                    <a:pt x="727" y="2132"/>
                  </a:lnTo>
                  <a:cubicBezTo>
                    <a:pt x="739" y="2132"/>
                    <a:pt x="762" y="2132"/>
                    <a:pt x="762" y="2143"/>
                  </a:cubicBezTo>
                  <a:lnTo>
                    <a:pt x="774" y="2143"/>
                  </a:lnTo>
                  <a:cubicBezTo>
                    <a:pt x="786" y="2143"/>
                    <a:pt x="798" y="2143"/>
                    <a:pt x="822" y="2155"/>
                  </a:cubicBezTo>
                  <a:lnTo>
                    <a:pt x="1132" y="2155"/>
                  </a:lnTo>
                  <a:cubicBezTo>
                    <a:pt x="1143" y="2155"/>
                    <a:pt x="1155" y="2155"/>
                    <a:pt x="1179" y="2143"/>
                  </a:cubicBezTo>
                  <a:lnTo>
                    <a:pt x="1191" y="2143"/>
                  </a:lnTo>
                  <a:cubicBezTo>
                    <a:pt x="1203" y="2143"/>
                    <a:pt x="1215" y="2143"/>
                    <a:pt x="1215" y="2132"/>
                  </a:cubicBezTo>
                  <a:lnTo>
                    <a:pt x="1227" y="2132"/>
                  </a:lnTo>
                  <a:cubicBezTo>
                    <a:pt x="1251" y="2132"/>
                    <a:pt x="1263" y="2120"/>
                    <a:pt x="1274" y="2120"/>
                  </a:cubicBezTo>
                  <a:cubicBezTo>
                    <a:pt x="1286" y="2120"/>
                    <a:pt x="1310" y="2096"/>
                    <a:pt x="1322" y="2096"/>
                  </a:cubicBezTo>
                  <a:lnTo>
                    <a:pt x="1334" y="2096"/>
                  </a:lnTo>
                  <a:cubicBezTo>
                    <a:pt x="1346" y="2096"/>
                    <a:pt x="1346" y="2084"/>
                    <a:pt x="1370" y="2084"/>
                  </a:cubicBezTo>
                  <a:lnTo>
                    <a:pt x="1382" y="2084"/>
                  </a:lnTo>
                  <a:cubicBezTo>
                    <a:pt x="1394" y="2084"/>
                    <a:pt x="1405" y="2072"/>
                    <a:pt x="1429" y="2072"/>
                  </a:cubicBezTo>
                  <a:cubicBezTo>
                    <a:pt x="1441" y="2072"/>
                    <a:pt x="1453" y="2060"/>
                    <a:pt x="1465" y="2060"/>
                  </a:cubicBezTo>
                  <a:lnTo>
                    <a:pt x="1489" y="2060"/>
                  </a:lnTo>
                  <a:cubicBezTo>
                    <a:pt x="1501" y="2060"/>
                    <a:pt x="1501" y="2036"/>
                    <a:pt x="1513" y="2036"/>
                  </a:cubicBezTo>
                  <a:lnTo>
                    <a:pt x="1524" y="2036"/>
                  </a:lnTo>
                  <a:cubicBezTo>
                    <a:pt x="1548" y="2024"/>
                    <a:pt x="1560" y="2024"/>
                    <a:pt x="1572" y="2013"/>
                  </a:cubicBezTo>
                  <a:cubicBezTo>
                    <a:pt x="1870" y="1798"/>
                    <a:pt x="2048" y="1477"/>
                    <a:pt x="2048" y="1120"/>
                  </a:cubicBezTo>
                  <a:cubicBezTo>
                    <a:pt x="2156" y="477"/>
                    <a:pt x="1679" y="0"/>
                    <a:pt x="10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293;p33">
            <a:extLst>
              <a:ext uri="{FF2B5EF4-FFF2-40B4-BE49-F238E27FC236}">
                <a16:creationId xmlns:a16="http://schemas.microsoft.com/office/drawing/2014/main" id="{94845FAF-3376-B051-CEBC-4B99BE71A57E}"/>
              </a:ext>
            </a:extLst>
          </p:cNvPr>
          <p:cNvGrpSpPr/>
          <p:nvPr/>
        </p:nvGrpSpPr>
        <p:grpSpPr>
          <a:xfrm>
            <a:off x="5106319" y="2657359"/>
            <a:ext cx="360706" cy="256929"/>
            <a:chOff x="4710600" y="1534400"/>
            <a:chExt cx="462800" cy="329650"/>
          </a:xfrm>
        </p:grpSpPr>
        <p:sp>
          <p:nvSpPr>
            <p:cNvPr id="40" name="Google Shape;294;p33">
              <a:extLst>
                <a:ext uri="{FF2B5EF4-FFF2-40B4-BE49-F238E27FC236}">
                  <a16:creationId xmlns:a16="http://schemas.microsoft.com/office/drawing/2014/main" id="{56EF8781-C553-00B6-8EC3-F3D66711DDB8}"/>
                </a:ext>
              </a:extLst>
            </p:cNvPr>
            <p:cNvSpPr/>
            <p:nvPr/>
          </p:nvSpPr>
          <p:spPr>
            <a:xfrm>
              <a:off x="4741575" y="1748375"/>
              <a:ext cx="197050" cy="13775"/>
            </a:xfrm>
            <a:custGeom>
              <a:avLst/>
              <a:gdLst/>
              <a:ahLst/>
              <a:cxnLst/>
              <a:rect l="l" t="t" r="r" b="b"/>
              <a:pathLst>
                <a:path w="7882" h="551" extrusionOk="0">
                  <a:moveTo>
                    <a:pt x="275" y="1"/>
                  </a:moveTo>
                  <a:cubicBezTo>
                    <a:pt x="136" y="1"/>
                    <a:pt x="0" y="92"/>
                    <a:pt x="0" y="276"/>
                  </a:cubicBezTo>
                  <a:cubicBezTo>
                    <a:pt x="0" y="411"/>
                    <a:pt x="136" y="551"/>
                    <a:pt x="275" y="551"/>
                  </a:cubicBezTo>
                  <a:lnTo>
                    <a:pt x="7606" y="551"/>
                  </a:lnTo>
                  <a:cubicBezTo>
                    <a:pt x="7742" y="551"/>
                    <a:pt x="7881" y="411"/>
                    <a:pt x="7881" y="276"/>
                  </a:cubicBezTo>
                  <a:cubicBezTo>
                    <a:pt x="7881" y="92"/>
                    <a:pt x="7742" y="1"/>
                    <a:pt x="76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95;p33">
              <a:extLst>
                <a:ext uri="{FF2B5EF4-FFF2-40B4-BE49-F238E27FC236}">
                  <a16:creationId xmlns:a16="http://schemas.microsoft.com/office/drawing/2014/main" id="{1C48AC94-132C-C91C-322D-6471BD854B21}"/>
                </a:ext>
              </a:extLst>
            </p:cNvPr>
            <p:cNvSpPr/>
            <p:nvPr/>
          </p:nvSpPr>
          <p:spPr>
            <a:xfrm>
              <a:off x="4887000" y="1778175"/>
              <a:ext cx="183300" cy="58400"/>
            </a:xfrm>
            <a:custGeom>
              <a:avLst/>
              <a:gdLst/>
              <a:ahLst/>
              <a:cxnLst/>
              <a:rect l="l" t="t" r="r" b="b"/>
              <a:pathLst>
                <a:path w="7332" h="2336" extrusionOk="0">
                  <a:moveTo>
                    <a:pt x="1008" y="0"/>
                  </a:moveTo>
                  <a:cubicBezTo>
                    <a:pt x="873" y="0"/>
                    <a:pt x="733" y="44"/>
                    <a:pt x="733" y="183"/>
                  </a:cubicBezTo>
                  <a:lnTo>
                    <a:pt x="48" y="1969"/>
                  </a:lnTo>
                  <a:cubicBezTo>
                    <a:pt x="0" y="2152"/>
                    <a:pt x="48" y="2291"/>
                    <a:pt x="184" y="2335"/>
                  </a:cubicBezTo>
                  <a:lnTo>
                    <a:pt x="323" y="2335"/>
                  </a:lnTo>
                  <a:cubicBezTo>
                    <a:pt x="415" y="2335"/>
                    <a:pt x="506" y="2291"/>
                    <a:pt x="550" y="2199"/>
                  </a:cubicBezTo>
                  <a:lnTo>
                    <a:pt x="917" y="1235"/>
                  </a:lnTo>
                  <a:cubicBezTo>
                    <a:pt x="964" y="1466"/>
                    <a:pt x="1008" y="1694"/>
                    <a:pt x="1056" y="1833"/>
                  </a:cubicBezTo>
                  <a:cubicBezTo>
                    <a:pt x="1100" y="2060"/>
                    <a:pt x="1192" y="2291"/>
                    <a:pt x="1423" y="2291"/>
                  </a:cubicBezTo>
                  <a:cubicBezTo>
                    <a:pt x="1558" y="2291"/>
                    <a:pt x="1650" y="2291"/>
                    <a:pt x="2658" y="1100"/>
                  </a:cubicBezTo>
                  <a:cubicBezTo>
                    <a:pt x="2981" y="1466"/>
                    <a:pt x="3530" y="1969"/>
                    <a:pt x="4033" y="1969"/>
                  </a:cubicBezTo>
                  <a:lnTo>
                    <a:pt x="4124" y="1969"/>
                  </a:lnTo>
                  <a:cubicBezTo>
                    <a:pt x="4447" y="1925"/>
                    <a:pt x="4674" y="1694"/>
                    <a:pt x="4905" y="1558"/>
                  </a:cubicBezTo>
                  <a:cubicBezTo>
                    <a:pt x="5145" y="1343"/>
                    <a:pt x="5261" y="1254"/>
                    <a:pt x="5353" y="1254"/>
                  </a:cubicBezTo>
                  <a:cubicBezTo>
                    <a:pt x="5418" y="1254"/>
                    <a:pt x="5471" y="1299"/>
                    <a:pt x="5546" y="1375"/>
                  </a:cubicBezTo>
                  <a:cubicBezTo>
                    <a:pt x="5843" y="1672"/>
                    <a:pt x="6175" y="1774"/>
                    <a:pt x="6467" y="1774"/>
                  </a:cubicBezTo>
                  <a:cubicBezTo>
                    <a:pt x="6759" y="1774"/>
                    <a:pt x="7011" y="1672"/>
                    <a:pt x="7148" y="1558"/>
                  </a:cubicBezTo>
                  <a:cubicBezTo>
                    <a:pt x="7288" y="1510"/>
                    <a:pt x="7332" y="1327"/>
                    <a:pt x="7240" y="1191"/>
                  </a:cubicBezTo>
                  <a:cubicBezTo>
                    <a:pt x="7182" y="1104"/>
                    <a:pt x="7107" y="1071"/>
                    <a:pt x="7024" y="1071"/>
                  </a:cubicBezTo>
                  <a:cubicBezTo>
                    <a:pt x="6976" y="1071"/>
                    <a:pt x="6925" y="1082"/>
                    <a:pt x="6873" y="1100"/>
                  </a:cubicBezTo>
                  <a:cubicBezTo>
                    <a:pt x="6848" y="1126"/>
                    <a:pt x="6680" y="1231"/>
                    <a:pt x="6453" y="1231"/>
                  </a:cubicBezTo>
                  <a:cubicBezTo>
                    <a:pt x="6292" y="1231"/>
                    <a:pt x="6103" y="1178"/>
                    <a:pt x="5913" y="1008"/>
                  </a:cubicBezTo>
                  <a:cubicBezTo>
                    <a:pt x="5714" y="775"/>
                    <a:pt x="5491" y="710"/>
                    <a:pt x="5313" y="710"/>
                  </a:cubicBezTo>
                  <a:cubicBezTo>
                    <a:pt x="5245" y="710"/>
                    <a:pt x="5183" y="720"/>
                    <a:pt x="5132" y="733"/>
                  </a:cubicBezTo>
                  <a:cubicBezTo>
                    <a:pt x="4905" y="825"/>
                    <a:pt x="4722" y="960"/>
                    <a:pt x="4538" y="1100"/>
                  </a:cubicBezTo>
                  <a:cubicBezTo>
                    <a:pt x="4399" y="1235"/>
                    <a:pt x="4216" y="1419"/>
                    <a:pt x="4080" y="1419"/>
                  </a:cubicBezTo>
                  <a:cubicBezTo>
                    <a:pt x="4067" y="1421"/>
                    <a:pt x="4053" y="1422"/>
                    <a:pt x="4039" y="1422"/>
                  </a:cubicBezTo>
                  <a:cubicBezTo>
                    <a:pt x="3710" y="1422"/>
                    <a:pt x="3153" y="900"/>
                    <a:pt x="2889" y="502"/>
                  </a:cubicBezTo>
                  <a:cubicBezTo>
                    <a:pt x="2841" y="458"/>
                    <a:pt x="2750" y="411"/>
                    <a:pt x="2706" y="411"/>
                  </a:cubicBezTo>
                  <a:cubicBezTo>
                    <a:pt x="2614" y="411"/>
                    <a:pt x="2522" y="458"/>
                    <a:pt x="2475" y="502"/>
                  </a:cubicBezTo>
                  <a:cubicBezTo>
                    <a:pt x="2156" y="869"/>
                    <a:pt x="1789" y="1283"/>
                    <a:pt x="1558" y="1558"/>
                  </a:cubicBezTo>
                  <a:cubicBezTo>
                    <a:pt x="1467" y="1235"/>
                    <a:pt x="1331" y="686"/>
                    <a:pt x="1239" y="227"/>
                  </a:cubicBezTo>
                  <a:cubicBezTo>
                    <a:pt x="1192" y="92"/>
                    <a:pt x="1100" y="0"/>
                    <a:pt x="1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96;p33">
              <a:extLst>
                <a:ext uri="{FF2B5EF4-FFF2-40B4-BE49-F238E27FC236}">
                  <a16:creationId xmlns:a16="http://schemas.microsoft.com/office/drawing/2014/main" id="{17227B23-0185-23A4-91B4-485A60EF2937}"/>
                </a:ext>
              </a:extLst>
            </p:cNvPr>
            <p:cNvSpPr/>
            <p:nvPr/>
          </p:nvSpPr>
          <p:spPr>
            <a:xfrm>
              <a:off x="4741575" y="1717400"/>
              <a:ext cx="197050" cy="13775"/>
            </a:xfrm>
            <a:custGeom>
              <a:avLst/>
              <a:gdLst/>
              <a:ahLst/>
              <a:cxnLst/>
              <a:rect l="l" t="t" r="r" b="b"/>
              <a:pathLst>
                <a:path w="7882" h="551" extrusionOk="0">
                  <a:moveTo>
                    <a:pt x="275" y="1"/>
                  </a:moveTo>
                  <a:cubicBezTo>
                    <a:pt x="136" y="1"/>
                    <a:pt x="0" y="140"/>
                    <a:pt x="0" y="276"/>
                  </a:cubicBezTo>
                  <a:cubicBezTo>
                    <a:pt x="0" y="415"/>
                    <a:pt x="136" y="551"/>
                    <a:pt x="275" y="551"/>
                  </a:cubicBezTo>
                  <a:lnTo>
                    <a:pt x="7606" y="551"/>
                  </a:lnTo>
                  <a:cubicBezTo>
                    <a:pt x="7742" y="551"/>
                    <a:pt x="7881" y="415"/>
                    <a:pt x="7881" y="276"/>
                  </a:cubicBezTo>
                  <a:cubicBezTo>
                    <a:pt x="7881" y="140"/>
                    <a:pt x="7742" y="1"/>
                    <a:pt x="76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97;p33">
              <a:extLst>
                <a:ext uri="{FF2B5EF4-FFF2-40B4-BE49-F238E27FC236}">
                  <a16:creationId xmlns:a16="http://schemas.microsoft.com/office/drawing/2014/main" id="{99AAD2F1-2ED8-6253-C03B-844CB0F675C7}"/>
                </a:ext>
              </a:extLst>
            </p:cNvPr>
            <p:cNvSpPr/>
            <p:nvPr/>
          </p:nvSpPr>
          <p:spPr>
            <a:xfrm>
              <a:off x="4741575" y="1646375"/>
              <a:ext cx="269150" cy="55025"/>
            </a:xfrm>
            <a:custGeom>
              <a:avLst/>
              <a:gdLst/>
              <a:ahLst/>
              <a:cxnLst/>
              <a:rect l="l" t="t" r="r" b="b"/>
              <a:pathLst>
                <a:path w="10766" h="2201" extrusionOk="0">
                  <a:moveTo>
                    <a:pt x="10080" y="551"/>
                  </a:moveTo>
                  <a:cubicBezTo>
                    <a:pt x="10124" y="551"/>
                    <a:pt x="10216" y="642"/>
                    <a:pt x="10216" y="690"/>
                  </a:cubicBezTo>
                  <a:lnTo>
                    <a:pt x="10216" y="1515"/>
                  </a:lnTo>
                  <a:cubicBezTo>
                    <a:pt x="10216" y="1559"/>
                    <a:pt x="10124" y="1650"/>
                    <a:pt x="10080" y="1650"/>
                  </a:cubicBezTo>
                  <a:lnTo>
                    <a:pt x="685" y="1650"/>
                  </a:lnTo>
                  <a:cubicBezTo>
                    <a:pt x="594" y="1650"/>
                    <a:pt x="550" y="1559"/>
                    <a:pt x="550" y="1515"/>
                  </a:cubicBezTo>
                  <a:lnTo>
                    <a:pt x="550" y="690"/>
                  </a:lnTo>
                  <a:cubicBezTo>
                    <a:pt x="550" y="642"/>
                    <a:pt x="594" y="551"/>
                    <a:pt x="685" y="551"/>
                  </a:cubicBezTo>
                  <a:close/>
                  <a:moveTo>
                    <a:pt x="685" y="1"/>
                  </a:moveTo>
                  <a:cubicBezTo>
                    <a:pt x="319" y="1"/>
                    <a:pt x="0" y="324"/>
                    <a:pt x="0" y="690"/>
                  </a:cubicBezTo>
                  <a:lnTo>
                    <a:pt x="0" y="1515"/>
                  </a:lnTo>
                  <a:cubicBezTo>
                    <a:pt x="0" y="1881"/>
                    <a:pt x="319" y="2200"/>
                    <a:pt x="685" y="2200"/>
                  </a:cubicBezTo>
                  <a:lnTo>
                    <a:pt x="10080" y="2200"/>
                  </a:lnTo>
                  <a:cubicBezTo>
                    <a:pt x="10447" y="2200"/>
                    <a:pt x="10766" y="1881"/>
                    <a:pt x="10766" y="1515"/>
                  </a:cubicBezTo>
                  <a:lnTo>
                    <a:pt x="10766" y="690"/>
                  </a:lnTo>
                  <a:cubicBezTo>
                    <a:pt x="10766" y="324"/>
                    <a:pt x="10447" y="1"/>
                    <a:pt x="100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98;p33">
              <a:extLst>
                <a:ext uri="{FF2B5EF4-FFF2-40B4-BE49-F238E27FC236}">
                  <a16:creationId xmlns:a16="http://schemas.microsoft.com/office/drawing/2014/main" id="{A7E72C13-3E17-219B-4559-B0B01E37CA7A}"/>
                </a:ext>
              </a:extLst>
            </p:cNvPr>
            <p:cNvSpPr/>
            <p:nvPr/>
          </p:nvSpPr>
          <p:spPr>
            <a:xfrm>
              <a:off x="4904225" y="1820500"/>
              <a:ext cx="229125" cy="43550"/>
            </a:xfrm>
            <a:custGeom>
              <a:avLst/>
              <a:gdLst/>
              <a:ahLst/>
              <a:cxnLst/>
              <a:rect l="l" t="t" r="r" b="b"/>
              <a:pathLst>
                <a:path w="9165" h="1742" extrusionOk="0">
                  <a:moveTo>
                    <a:pt x="8890" y="1"/>
                  </a:moveTo>
                  <a:cubicBezTo>
                    <a:pt x="8750" y="1"/>
                    <a:pt x="8615" y="92"/>
                    <a:pt x="8615" y="276"/>
                  </a:cubicBezTo>
                  <a:lnTo>
                    <a:pt x="8615" y="917"/>
                  </a:lnTo>
                  <a:cubicBezTo>
                    <a:pt x="8615" y="1056"/>
                    <a:pt x="8475" y="1192"/>
                    <a:pt x="8340" y="1192"/>
                  </a:cubicBezTo>
                  <a:lnTo>
                    <a:pt x="275" y="1192"/>
                  </a:lnTo>
                  <a:cubicBezTo>
                    <a:pt x="136" y="1192"/>
                    <a:pt x="0" y="1331"/>
                    <a:pt x="0" y="1467"/>
                  </a:cubicBezTo>
                  <a:cubicBezTo>
                    <a:pt x="0" y="1606"/>
                    <a:pt x="136" y="1742"/>
                    <a:pt x="275" y="1742"/>
                  </a:cubicBezTo>
                  <a:lnTo>
                    <a:pt x="8340" y="1742"/>
                  </a:lnTo>
                  <a:cubicBezTo>
                    <a:pt x="8798" y="1742"/>
                    <a:pt x="9165" y="1375"/>
                    <a:pt x="9165" y="917"/>
                  </a:cubicBezTo>
                  <a:lnTo>
                    <a:pt x="9165" y="276"/>
                  </a:lnTo>
                  <a:cubicBezTo>
                    <a:pt x="9165" y="92"/>
                    <a:pt x="9025" y="1"/>
                    <a:pt x="88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99;p33">
              <a:extLst>
                <a:ext uri="{FF2B5EF4-FFF2-40B4-BE49-F238E27FC236}">
                  <a16:creationId xmlns:a16="http://schemas.microsoft.com/office/drawing/2014/main" id="{9D47A520-A57F-4CD8-746B-497B91765F07}"/>
                </a:ext>
              </a:extLst>
            </p:cNvPr>
            <p:cNvSpPr/>
            <p:nvPr/>
          </p:nvSpPr>
          <p:spPr>
            <a:xfrm>
              <a:off x="4710600" y="1534400"/>
              <a:ext cx="462800" cy="329650"/>
            </a:xfrm>
            <a:custGeom>
              <a:avLst/>
              <a:gdLst/>
              <a:ahLst/>
              <a:cxnLst/>
              <a:rect l="l" t="t" r="r" b="b"/>
              <a:pathLst>
                <a:path w="18512" h="13186" extrusionOk="0">
                  <a:moveTo>
                    <a:pt x="16587" y="539"/>
                  </a:moveTo>
                  <a:lnTo>
                    <a:pt x="16910" y="631"/>
                  </a:lnTo>
                  <a:cubicBezTo>
                    <a:pt x="16954" y="631"/>
                    <a:pt x="17045" y="679"/>
                    <a:pt x="17093" y="770"/>
                  </a:cubicBezTo>
                  <a:cubicBezTo>
                    <a:pt x="17137" y="814"/>
                    <a:pt x="17137" y="906"/>
                    <a:pt x="17137" y="954"/>
                  </a:cubicBezTo>
                  <a:lnTo>
                    <a:pt x="16085" y="4847"/>
                  </a:lnTo>
                  <a:lnTo>
                    <a:pt x="15260" y="4619"/>
                  </a:lnTo>
                  <a:lnTo>
                    <a:pt x="16268" y="723"/>
                  </a:lnTo>
                  <a:cubicBezTo>
                    <a:pt x="16312" y="631"/>
                    <a:pt x="16451" y="539"/>
                    <a:pt x="16587" y="539"/>
                  </a:cubicBezTo>
                  <a:close/>
                  <a:moveTo>
                    <a:pt x="15121" y="5121"/>
                  </a:moveTo>
                  <a:lnTo>
                    <a:pt x="15945" y="5352"/>
                  </a:lnTo>
                  <a:lnTo>
                    <a:pt x="15535" y="6954"/>
                  </a:lnTo>
                  <a:lnTo>
                    <a:pt x="14710" y="6727"/>
                  </a:lnTo>
                  <a:lnTo>
                    <a:pt x="15121" y="5121"/>
                  </a:lnTo>
                  <a:close/>
                  <a:moveTo>
                    <a:pt x="14571" y="7229"/>
                  </a:moveTo>
                  <a:lnTo>
                    <a:pt x="15396" y="7460"/>
                  </a:lnTo>
                  <a:lnTo>
                    <a:pt x="15212" y="8102"/>
                  </a:lnTo>
                  <a:cubicBezTo>
                    <a:pt x="15212" y="8193"/>
                    <a:pt x="15168" y="8237"/>
                    <a:pt x="15077" y="8285"/>
                  </a:cubicBezTo>
                  <a:cubicBezTo>
                    <a:pt x="15053" y="8307"/>
                    <a:pt x="15018" y="8318"/>
                    <a:pt x="14978" y="8318"/>
                  </a:cubicBezTo>
                  <a:cubicBezTo>
                    <a:pt x="14937" y="8318"/>
                    <a:pt x="14892" y="8307"/>
                    <a:pt x="14846" y="8285"/>
                  </a:cubicBezTo>
                  <a:lnTo>
                    <a:pt x="14619" y="8237"/>
                  </a:lnTo>
                  <a:cubicBezTo>
                    <a:pt x="14435" y="8193"/>
                    <a:pt x="14344" y="8054"/>
                    <a:pt x="14388" y="7918"/>
                  </a:cubicBezTo>
                  <a:lnTo>
                    <a:pt x="14571" y="7229"/>
                  </a:lnTo>
                  <a:close/>
                  <a:moveTo>
                    <a:pt x="16574" y="1"/>
                  </a:moveTo>
                  <a:cubicBezTo>
                    <a:pt x="16206" y="1"/>
                    <a:pt x="15877" y="247"/>
                    <a:pt x="15762" y="587"/>
                  </a:cubicBezTo>
                  <a:lnTo>
                    <a:pt x="14985" y="3472"/>
                  </a:lnTo>
                  <a:lnTo>
                    <a:pt x="825" y="3472"/>
                  </a:lnTo>
                  <a:cubicBezTo>
                    <a:pt x="367" y="3472"/>
                    <a:pt x="0" y="3838"/>
                    <a:pt x="0" y="4297"/>
                  </a:cubicBezTo>
                  <a:lnTo>
                    <a:pt x="0" y="12361"/>
                  </a:lnTo>
                  <a:cubicBezTo>
                    <a:pt x="0" y="12819"/>
                    <a:pt x="367" y="13186"/>
                    <a:pt x="825" y="13186"/>
                  </a:cubicBezTo>
                  <a:lnTo>
                    <a:pt x="6781" y="13186"/>
                  </a:lnTo>
                  <a:cubicBezTo>
                    <a:pt x="6921" y="13186"/>
                    <a:pt x="7056" y="13050"/>
                    <a:pt x="7056" y="12911"/>
                  </a:cubicBezTo>
                  <a:cubicBezTo>
                    <a:pt x="7056" y="12775"/>
                    <a:pt x="6921" y="12636"/>
                    <a:pt x="6781" y="12636"/>
                  </a:cubicBezTo>
                  <a:lnTo>
                    <a:pt x="825" y="12636"/>
                  </a:lnTo>
                  <a:cubicBezTo>
                    <a:pt x="642" y="12636"/>
                    <a:pt x="550" y="12500"/>
                    <a:pt x="550" y="12361"/>
                  </a:cubicBezTo>
                  <a:lnTo>
                    <a:pt x="550" y="4297"/>
                  </a:lnTo>
                  <a:cubicBezTo>
                    <a:pt x="550" y="4161"/>
                    <a:pt x="642" y="4022"/>
                    <a:pt x="825" y="4022"/>
                  </a:cubicBezTo>
                  <a:lnTo>
                    <a:pt x="14846" y="4022"/>
                  </a:lnTo>
                  <a:lnTo>
                    <a:pt x="14663" y="4755"/>
                  </a:lnTo>
                  <a:lnTo>
                    <a:pt x="14113" y="6819"/>
                  </a:lnTo>
                  <a:lnTo>
                    <a:pt x="13838" y="7779"/>
                  </a:lnTo>
                  <a:cubicBezTo>
                    <a:pt x="13746" y="8146"/>
                    <a:pt x="13929" y="8512"/>
                    <a:pt x="14296" y="8695"/>
                  </a:cubicBezTo>
                  <a:lnTo>
                    <a:pt x="14113" y="9429"/>
                  </a:lnTo>
                  <a:cubicBezTo>
                    <a:pt x="14069" y="9568"/>
                    <a:pt x="14160" y="9703"/>
                    <a:pt x="14296" y="9751"/>
                  </a:cubicBezTo>
                  <a:lnTo>
                    <a:pt x="14344" y="9795"/>
                  </a:lnTo>
                  <a:cubicBezTo>
                    <a:pt x="14479" y="9795"/>
                    <a:pt x="14571" y="9703"/>
                    <a:pt x="14619" y="9568"/>
                  </a:cubicBezTo>
                  <a:lnTo>
                    <a:pt x="14802" y="8835"/>
                  </a:lnTo>
                  <a:cubicBezTo>
                    <a:pt x="14846" y="8879"/>
                    <a:pt x="14893" y="8879"/>
                    <a:pt x="14937" y="8879"/>
                  </a:cubicBezTo>
                  <a:cubicBezTo>
                    <a:pt x="15077" y="8879"/>
                    <a:pt x="15212" y="8835"/>
                    <a:pt x="15352" y="8743"/>
                  </a:cubicBezTo>
                  <a:cubicBezTo>
                    <a:pt x="15535" y="8651"/>
                    <a:pt x="15671" y="8468"/>
                    <a:pt x="15762" y="8285"/>
                  </a:cubicBezTo>
                  <a:lnTo>
                    <a:pt x="15993" y="7321"/>
                  </a:lnTo>
                  <a:lnTo>
                    <a:pt x="16360" y="5946"/>
                  </a:lnTo>
                  <a:lnTo>
                    <a:pt x="16360" y="10484"/>
                  </a:lnTo>
                  <a:cubicBezTo>
                    <a:pt x="16360" y="10620"/>
                    <a:pt x="16495" y="10759"/>
                    <a:pt x="16635" y="10759"/>
                  </a:cubicBezTo>
                  <a:cubicBezTo>
                    <a:pt x="16770" y="10759"/>
                    <a:pt x="16910" y="10620"/>
                    <a:pt x="16910" y="10484"/>
                  </a:cubicBezTo>
                  <a:lnTo>
                    <a:pt x="16910" y="4297"/>
                  </a:lnTo>
                  <a:cubicBezTo>
                    <a:pt x="16910" y="4205"/>
                    <a:pt x="16910" y="4113"/>
                    <a:pt x="16862" y="4022"/>
                  </a:cubicBezTo>
                  <a:lnTo>
                    <a:pt x="17412" y="1962"/>
                  </a:lnTo>
                  <a:cubicBezTo>
                    <a:pt x="17595" y="2053"/>
                    <a:pt x="17734" y="2145"/>
                    <a:pt x="17826" y="2281"/>
                  </a:cubicBezTo>
                  <a:cubicBezTo>
                    <a:pt x="17918" y="2464"/>
                    <a:pt x="17962" y="2647"/>
                    <a:pt x="17918" y="2830"/>
                  </a:cubicBezTo>
                  <a:lnTo>
                    <a:pt x="17459" y="4480"/>
                  </a:lnTo>
                  <a:cubicBezTo>
                    <a:pt x="17412" y="4663"/>
                    <a:pt x="17503" y="4803"/>
                    <a:pt x="17643" y="4847"/>
                  </a:cubicBezTo>
                  <a:lnTo>
                    <a:pt x="17734" y="4847"/>
                  </a:lnTo>
                  <a:cubicBezTo>
                    <a:pt x="17826" y="4847"/>
                    <a:pt x="17962" y="4755"/>
                    <a:pt x="17962" y="4663"/>
                  </a:cubicBezTo>
                  <a:lnTo>
                    <a:pt x="18420" y="2970"/>
                  </a:lnTo>
                  <a:cubicBezTo>
                    <a:pt x="18511" y="2647"/>
                    <a:pt x="18467" y="2281"/>
                    <a:pt x="18284" y="2006"/>
                  </a:cubicBezTo>
                  <a:cubicBezTo>
                    <a:pt x="18101" y="1731"/>
                    <a:pt x="17870" y="1547"/>
                    <a:pt x="17551" y="1456"/>
                  </a:cubicBezTo>
                  <a:lnTo>
                    <a:pt x="17643" y="1089"/>
                  </a:lnTo>
                  <a:cubicBezTo>
                    <a:pt x="17687" y="862"/>
                    <a:pt x="17687" y="679"/>
                    <a:pt x="17551" y="448"/>
                  </a:cubicBezTo>
                  <a:cubicBezTo>
                    <a:pt x="17412" y="264"/>
                    <a:pt x="17228" y="129"/>
                    <a:pt x="17045" y="81"/>
                  </a:cubicBezTo>
                  <a:lnTo>
                    <a:pt x="16818" y="37"/>
                  </a:lnTo>
                  <a:cubicBezTo>
                    <a:pt x="16736" y="12"/>
                    <a:pt x="16654" y="1"/>
                    <a:pt x="16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4"/>
          <p:cNvSpPr txBox="1">
            <a:spLocks noGrp="1"/>
          </p:cNvSpPr>
          <p:nvPr>
            <p:ph type="title"/>
          </p:nvPr>
        </p:nvSpPr>
        <p:spPr>
          <a:xfrm>
            <a:off x="3270000" y="1517550"/>
            <a:ext cx="5154000" cy="21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EDA - </a:t>
            </a:r>
            <a:r>
              <a:rPr lang="en-US" sz="4800" dirty="0"/>
              <a:t>Exploratory Data Analysis</a:t>
            </a:r>
            <a:r>
              <a:rPr lang="en" sz="4800" dirty="0"/>
              <a:t> </a:t>
            </a:r>
            <a:endParaRPr sz="4800" b="0" dirty="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318" name="Google Shape;318;p34"/>
          <p:cNvGrpSpPr/>
          <p:nvPr/>
        </p:nvGrpSpPr>
        <p:grpSpPr>
          <a:xfrm rot="10800000">
            <a:off x="-15421" y="-20376"/>
            <a:ext cx="2284753" cy="1607435"/>
            <a:chOff x="5539150" y="3176875"/>
            <a:chExt cx="2029449" cy="1427308"/>
          </a:xfrm>
        </p:grpSpPr>
        <p:sp>
          <p:nvSpPr>
            <p:cNvPr id="319" name="Google Shape;319;p34"/>
            <p:cNvSpPr/>
            <p:nvPr/>
          </p:nvSpPr>
          <p:spPr>
            <a:xfrm rot="-5400000" flipH="1">
              <a:off x="6844880" y="3880443"/>
              <a:ext cx="849332" cy="598104"/>
            </a:xfrm>
            <a:custGeom>
              <a:avLst/>
              <a:gdLst/>
              <a:ahLst/>
              <a:cxnLst/>
              <a:rect l="l" t="t" r="r" b="b"/>
              <a:pathLst>
                <a:path w="47635" h="23817" extrusionOk="0">
                  <a:moveTo>
                    <a:pt x="1" y="0"/>
                  </a:moveTo>
                  <a:lnTo>
                    <a:pt x="1" y="23817"/>
                  </a:lnTo>
                  <a:lnTo>
                    <a:pt x="47634" y="23817"/>
                  </a:lnTo>
                  <a:lnTo>
                    <a:pt x="47634" y="0"/>
                  </a:lnTo>
                  <a:close/>
                </a:path>
              </a:pathLst>
            </a:custGeom>
            <a:gradFill>
              <a:gsLst>
                <a:gs pos="0">
                  <a:srgbClr val="174B67">
                    <a:alpha val="34901"/>
                  </a:srgbClr>
                </a:gs>
                <a:gs pos="100000">
                  <a:srgbClr val="174B67">
                    <a:alpha val="5882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4"/>
            <p:cNvSpPr/>
            <p:nvPr/>
          </p:nvSpPr>
          <p:spPr>
            <a:xfrm rot="-5400000" flipH="1">
              <a:off x="5541174" y="3174850"/>
              <a:ext cx="1427293" cy="1431342"/>
            </a:xfrm>
            <a:custGeom>
              <a:avLst/>
              <a:gdLst/>
              <a:ahLst/>
              <a:cxnLst/>
              <a:rect l="l" t="t" r="r" b="b"/>
              <a:pathLst>
                <a:path w="23817" h="23817" extrusionOk="0">
                  <a:moveTo>
                    <a:pt x="23817" y="0"/>
                  </a:moveTo>
                  <a:cubicBezTo>
                    <a:pt x="10662" y="0"/>
                    <a:pt x="0" y="10662"/>
                    <a:pt x="0" y="23817"/>
                  </a:cubicBezTo>
                  <a:lnTo>
                    <a:pt x="23817" y="23817"/>
                  </a:lnTo>
                  <a:lnTo>
                    <a:pt x="23817" y="0"/>
                  </a:lnTo>
                  <a:close/>
                </a:path>
              </a:pathLst>
            </a:custGeom>
            <a:gradFill>
              <a:gsLst>
                <a:gs pos="0">
                  <a:srgbClr val="174B67">
                    <a:alpha val="34901"/>
                  </a:srgbClr>
                </a:gs>
                <a:gs pos="100000">
                  <a:srgbClr val="174B67">
                    <a:alpha val="5882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4"/>
            <p:cNvSpPr/>
            <p:nvPr/>
          </p:nvSpPr>
          <p:spPr>
            <a:xfrm rot="-5400000" flipH="1">
              <a:off x="6122188" y="3755881"/>
              <a:ext cx="847111" cy="849493"/>
            </a:xfrm>
            <a:custGeom>
              <a:avLst/>
              <a:gdLst/>
              <a:ahLst/>
              <a:cxnLst/>
              <a:rect l="l" t="t" r="r" b="b"/>
              <a:pathLst>
                <a:path w="23817" h="23817" extrusionOk="0">
                  <a:moveTo>
                    <a:pt x="23817" y="0"/>
                  </a:moveTo>
                  <a:cubicBezTo>
                    <a:pt x="10662" y="0"/>
                    <a:pt x="0" y="10662"/>
                    <a:pt x="0" y="23817"/>
                  </a:cubicBezTo>
                  <a:lnTo>
                    <a:pt x="23817" y="23817"/>
                  </a:lnTo>
                  <a:lnTo>
                    <a:pt x="23817" y="0"/>
                  </a:lnTo>
                  <a:close/>
                </a:path>
              </a:pathLst>
            </a:custGeom>
            <a:gradFill>
              <a:gsLst>
                <a:gs pos="0">
                  <a:srgbClr val="174B67">
                    <a:alpha val="14901"/>
                  </a:srgbClr>
                </a:gs>
                <a:gs pos="100000">
                  <a:srgbClr val="174B67">
                    <a:alpha val="25882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Steps for EDA - Overview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739218F-43A1-0FD2-5782-A60605936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3271827"/>
              </p:ext>
            </p:extLst>
          </p:nvPr>
        </p:nvGraphicFramePr>
        <p:xfrm>
          <a:off x="1551336" y="1285247"/>
          <a:ext cx="5937250" cy="2573005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2968625">
                  <a:extLst>
                    <a:ext uri="{9D8B030D-6E8A-4147-A177-3AD203B41FA5}">
                      <a16:colId xmlns:a16="http://schemas.microsoft.com/office/drawing/2014/main" val="986486858"/>
                    </a:ext>
                  </a:extLst>
                </a:gridCol>
                <a:gridCol w="2968625">
                  <a:extLst>
                    <a:ext uri="{9D8B030D-6E8A-4147-A177-3AD203B41FA5}">
                      <a16:colId xmlns:a16="http://schemas.microsoft.com/office/drawing/2014/main" val="752319392"/>
                    </a:ext>
                  </a:extLst>
                </a:gridCol>
              </a:tblGrid>
              <a:tr h="95107">
                <a:tc>
                  <a:txBody>
                    <a:bodyPr/>
                    <a:lstStyle/>
                    <a:p>
                      <a:pPr marL="171450" marR="0" lvl="0" indent="-17145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Import Libraries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latin typeface="Livvic"/>
                        <a:ea typeface="Aptos" panose="020B0004020202020204" pitchFamily="34" charset="0"/>
                        <a:cs typeface="Arial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  <a:defRPr/>
                      </a:pP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Multivariate Analysis</a:t>
                      </a:r>
                    </a:p>
                    <a:p>
                      <a:pPr marL="171450" marR="0" lvl="0" indent="-17145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endParaRPr lang="en-US" sz="1200" b="0" i="0" u="none" strike="noStrike" cap="none" dirty="0">
                        <a:solidFill>
                          <a:schemeClr val="dk1"/>
                        </a:solidFill>
                        <a:latin typeface="Livvic"/>
                        <a:ea typeface="Aptos" panose="020B0004020202020204" pitchFamily="34" charset="0"/>
                        <a:cs typeface="Arial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652795"/>
                  </a:ext>
                </a:extLst>
              </a:tr>
              <a:tr h="303262">
                <a:tc>
                  <a:txBody>
                    <a:bodyPr/>
                    <a:lstStyle/>
                    <a:p>
                      <a:pPr marL="171450" marR="0" lvl="0" indent="-17145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Load Data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latin typeface="Livvic"/>
                        <a:ea typeface="Aptos" panose="020B0004020202020204" pitchFamily="34" charset="0"/>
                        <a:cs typeface="Arial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71450" marR="0" lvl="0" indent="-17145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Outlier Detection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latin typeface="Livvic"/>
                        <a:ea typeface="Aptos" panose="020B0004020202020204" pitchFamily="34" charset="0"/>
                        <a:cs typeface="Arial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3598939"/>
                  </a:ext>
                </a:extLst>
              </a:tr>
              <a:tr h="299076">
                <a:tc>
                  <a:txBody>
                    <a:bodyPr/>
                    <a:lstStyle/>
                    <a:p>
                      <a:pPr marL="171450" marR="0" lvl="0" indent="-17145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Initial Data Exploration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latin typeface="Livvic"/>
                        <a:ea typeface="Aptos" panose="020B0004020202020204" pitchFamily="34" charset="0"/>
                        <a:cs typeface="Arial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71450" marR="0" lvl="0" indent="-17145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Data Distribution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latin typeface="Livvic"/>
                        <a:ea typeface="Aptos" panose="020B0004020202020204" pitchFamily="34" charset="0"/>
                        <a:cs typeface="Arial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3299360"/>
                  </a:ext>
                </a:extLst>
              </a:tr>
              <a:tr h="303262">
                <a:tc>
                  <a:txBody>
                    <a:bodyPr/>
                    <a:lstStyle/>
                    <a:p>
                      <a:pPr marL="171450" marR="0" lvl="0" indent="-17145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Handle Missing Values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latin typeface="Livvic"/>
                        <a:ea typeface="Aptos" panose="020B0004020202020204" pitchFamily="34" charset="0"/>
                        <a:cs typeface="Arial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71450" marR="0" lvl="0" indent="-17145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Relationship Between Days-Based Variables and Risk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latin typeface="Livvic"/>
                        <a:ea typeface="Aptos" panose="020B0004020202020204" pitchFamily="34" charset="0"/>
                        <a:cs typeface="Arial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74539208"/>
                  </a:ext>
                </a:extLst>
              </a:tr>
              <a:tr h="303262">
                <a:tc>
                  <a:txBody>
                    <a:bodyPr/>
                    <a:lstStyle/>
                    <a:p>
                      <a:pPr marL="171450" marR="0" lvl="0" indent="-17145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Univariate Analysis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latin typeface="Livvic"/>
                        <a:ea typeface="Aptos" panose="020B0004020202020204" pitchFamily="34" charset="0"/>
                        <a:cs typeface="Arial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71450" marR="0" lvl="0" indent="-17145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1200" b="0" u="none" strike="noStrike" cap="none">
                          <a:solidFill>
                            <a:schemeClr val="dk1"/>
                          </a:solidFill>
                          <a:sym typeface="Arial"/>
                        </a:rPr>
                        <a:t>Data Quality Checks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latin typeface="Livvic"/>
                        <a:ea typeface="Aptos" panose="020B0004020202020204" pitchFamily="34" charset="0"/>
                        <a:cs typeface="Arial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5203425"/>
                  </a:ext>
                </a:extLst>
              </a:tr>
              <a:tr h="303262">
                <a:tc>
                  <a:txBody>
                    <a:bodyPr/>
                    <a:lstStyle/>
                    <a:p>
                      <a:pPr marL="171450" marR="0" lvl="0" indent="-17145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Bivariate Analysis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latin typeface="Livvic"/>
                        <a:ea typeface="Aptos" panose="020B0004020202020204" pitchFamily="34" charset="0"/>
                        <a:cs typeface="Arial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71450" marR="0" lvl="0" indent="-17145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Check Target Value for Imbalance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latin typeface="Livvic"/>
                        <a:ea typeface="Aptos" panose="020B0004020202020204" pitchFamily="34" charset="0"/>
                        <a:cs typeface="Arial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9346801"/>
                  </a:ext>
                </a:extLst>
              </a:tr>
              <a:tr h="303262">
                <a:tc>
                  <a:txBody>
                    <a:bodyPr/>
                    <a:lstStyle/>
                    <a:p>
                      <a:pPr marL="171450" marR="0" lvl="0" indent="-17145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Time-Based Analysis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latin typeface="Livvic"/>
                        <a:ea typeface="Aptos" panose="020B0004020202020204" pitchFamily="34" charset="0"/>
                        <a:cs typeface="Arial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71450" marR="0" lvl="0" indent="-17145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Risk Analytics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latin typeface="Livvic"/>
                        <a:ea typeface="Aptos" panose="020B0004020202020204" pitchFamily="34" charset="0"/>
                        <a:cs typeface="Arial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5050739"/>
                  </a:ext>
                </a:extLst>
              </a:tr>
              <a:tr h="303262">
                <a:tc>
                  <a:txBody>
                    <a:bodyPr/>
                    <a:lstStyle/>
                    <a:p>
                      <a:pPr marL="171450" marR="0" lvl="0" indent="-17145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Target Variable Analysis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latin typeface="Livvic"/>
                        <a:ea typeface="Aptos" panose="020B0004020202020204" pitchFamily="34" charset="0"/>
                        <a:cs typeface="Arial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71450" marR="0" lvl="0" indent="-17145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Merge Datasets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latin typeface="Livvic"/>
                        <a:ea typeface="Aptos" panose="020B0004020202020204" pitchFamily="34" charset="0"/>
                        <a:cs typeface="Arial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0707159"/>
                  </a:ext>
                </a:extLst>
              </a:tr>
            </a:tbl>
          </a:graphicData>
        </a:graphic>
      </p:graphicFrame>
      <p:grpSp>
        <p:nvGrpSpPr>
          <p:cNvPr id="46" name="Google Shape;318;p34">
            <a:extLst>
              <a:ext uri="{FF2B5EF4-FFF2-40B4-BE49-F238E27FC236}">
                <a16:creationId xmlns:a16="http://schemas.microsoft.com/office/drawing/2014/main" id="{DD250588-C314-9337-018B-D5080EBEB6AD}"/>
              </a:ext>
            </a:extLst>
          </p:cNvPr>
          <p:cNvGrpSpPr/>
          <p:nvPr/>
        </p:nvGrpSpPr>
        <p:grpSpPr>
          <a:xfrm rot="5400000">
            <a:off x="-382727" y="3875118"/>
            <a:ext cx="2284753" cy="1607435"/>
            <a:chOff x="5539150" y="3176875"/>
            <a:chExt cx="2029449" cy="1427308"/>
          </a:xfrm>
        </p:grpSpPr>
        <p:sp>
          <p:nvSpPr>
            <p:cNvPr id="47" name="Google Shape;319;p34">
              <a:extLst>
                <a:ext uri="{FF2B5EF4-FFF2-40B4-BE49-F238E27FC236}">
                  <a16:creationId xmlns:a16="http://schemas.microsoft.com/office/drawing/2014/main" id="{54B643BB-3A75-AA14-BCD1-5DAB7D8E6890}"/>
                </a:ext>
              </a:extLst>
            </p:cNvPr>
            <p:cNvSpPr/>
            <p:nvPr/>
          </p:nvSpPr>
          <p:spPr>
            <a:xfrm rot="-5400000" flipH="1">
              <a:off x="6844880" y="3880443"/>
              <a:ext cx="849332" cy="598104"/>
            </a:xfrm>
            <a:custGeom>
              <a:avLst/>
              <a:gdLst/>
              <a:ahLst/>
              <a:cxnLst/>
              <a:rect l="l" t="t" r="r" b="b"/>
              <a:pathLst>
                <a:path w="47635" h="23817" extrusionOk="0">
                  <a:moveTo>
                    <a:pt x="1" y="0"/>
                  </a:moveTo>
                  <a:lnTo>
                    <a:pt x="1" y="23817"/>
                  </a:lnTo>
                  <a:lnTo>
                    <a:pt x="47634" y="23817"/>
                  </a:lnTo>
                  <a:lnTo>
                    <a:pt x="47634" y="0"/>
                  </a:lnTo>
                  <a:close/>
                </a:path>
              </a:pathLst>
            </a:custGeom>
            <a:gradFill>
              <a:gsLst>
                <a:gs pos="0">
                  <a:srgbClr val="174B67">
                    <a:alpha val="34901"/>
                  </a:srgbClr>
                </a:gs>
                <a:gs pos="100000">
                  <a:srgbClr val="174B67">
                    <a:alpha val="5882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0;p34">
              <a:extLst>
                <a:ext uri="{FF2B5EF4-FFF2-40B4-BE49-F238E27FC236}">
                  <a16:creationId xmlns:a16="http://schemas.microsoft.com/office/drawing/2014/main" id="{2207E049-B3B8-F2E0-11D3-1E4B6412C0F8}"/>
                </a:ext>
              </a:extLst>
            </p:cNvPr>
            <p:cNvSpPr/>
            <p:nvPr/>
          </p:nvSpPr>
          <p:spPr>
            <a:xfrm rot="-5400000" flipH="1">
              <a:off x="5541174" y="3174850"/>
              <a:ext cx="1427293" cy="1431342"/>
            </a:xfrm>
            <a:custGeom>
              <a:avLst/>
              <a:gdLst/>
              <a:ahLst/>
              <a:cxnLst/>
              <a:rect l="l" t="t" r="r" b="b"/>
              <a:pathLst>
                <a:path w="23817" h="23817" extrusionOk="0">
                  <a:moveTo>
                    <a:pt x="23817" y="0"/>
                  </a:moveTo>
                  <a:cubicBezTo>
                    <a:pt x="10662" y="0"/>
                    <a:pt x="0" y="10662"/>
                    <a:pt x="0" y="23817"/>
                  </a:cubicBezTo>
                  <a:lnTo>
                    <a:pt x="23817" y="23817"/>
                  </a:lnTo>
                  <a:lnTo>
                    <a:pt x="23817" y="0"/>
                  </a:lnTo>
                  <a:close/>
                </a:path>
              </a:pathLst>
            </a:custGeom>
            <a:gradFill>
              <a:gsLst>
                <a:gs pos="0">
                  <a:srgbClr val="174B67">
                    <a:alpha val="34901"/>
                  </a:srgbClr>
                </a:gs>
                <a:gs pos="100000">
                  <a:srgbClr val="174B67">
                    <a:alpha val="5882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1;p34">
              <a:extLst>
                <a:ext uri="{FF2B5EF4-FFF2-40B4-BE49-F238E27FC236}">
                  <a16:creationId xmlns:a16="http://schemas.microsoft.com/office/drawing/2014/main" id="{EE05E36F-7DF3-3822-7E2D-D0F6C4A00BF7}"/>
                </a:ext>
              </a:extLst>
            </p:cNvPr>
            <p:cNvSpPr/>
            <p:nvPr/>
          </p:nvSpPr>
          <p:spPr>
            <a:xfrm rot="-5400000" flipH="1">
              <a:off x="6122188" y="3755881"/>
              <a:ext cx="847111" cy="849493"/>
            </a:xfrm>
            <a:custGeom>
              <a:avLst/>
              <a:gdLst/>
              <a:ahLst/>
              <a:cxnLst/>
              <a:rect l="l" t="t" r="r" b="b"/>
              <a:pathLst>
                <a:path w="23817" h="23817" extrusionOk="0">
                  <a:moveTo>
                    <a:pt x="23817" y="0"/>
                  </a:moveTo>
                  <a:cubicBezTo>
                    <a:pt x="10662" y="0"/>
                    <a:pt x="0" y="10662"/>
                    <a:pt x="0" y="23817"/>
                  </a:cubicBezTo>
                  <a:lnTo>
                    <a:pt x="23817" y="23817"/>
                  </a:lnTo>
                  <a:lnTo>
                    <a:pt x="23817" y="0"/>
                  </a:lnTo>
                  <a:close/>
                </a:path>
              </a:pathLst>
            </a:custGeom>
            <a:gradFill>
              <a:gsLst>
                <a:gs pos="0">
                  <a:srgbClr val="174B67">
                    <a:alpha val="14901"/>
                  </a:srgbClr>
                </a:gs>
                <a:gs pos="100000">
                  <a:srgbClr val="174B67">
                    <a:alpha val="25882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9"/>
          <p:cNvSpPr txBox="1">
            <a:spLocks noGrp="1"/>
          </p:cNvSpPr>
          <p:nvPr>
            <p:ph type="title"/>
          </p:nvPr>
        </p:nvSpPr>
        <p:spPr>
          <a:xfrm>
            <a:off x="816483" y="1178793"/>
            <a:ext cx="4254920" cy="5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2000" u="none" strike="noStrike" cap="none" dirty="0">
                <a:solidFill>
                  <a:schemeClr val="dk1"/>
                </a:solidFill>
                <a:sym typeface="Arial"/>
              </a:rPr>
              <a:t>Import Libraries</a:t>
            </a:r>
            <a:endParaRPr lang="en-US" sz="2000" i="0" u="none" strike="noStrike" cap="none" dirty="0">
              <a:solidFill>
                <a:schemeClr val="dk1"/>
              </a:solidFill>
              <a:latin typeface="Livvic"/>
              <a:ea typeface="Aptos" panose="020B0004020202020204" pitchFamily="34" charset="0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97DBC1-44B9-198C-B701-7AD67BA773FD}"/>
              </a:ext>
            </a:extLst>
          </p:cNvPr>
          <p:cNvSpPr txBox="1"/>
          <p:nvPr/>
        </p:nvSpPr>
        <p:spPr>
          <a:xfrm>
            <a:off x="816483" y="1764178"/>
            <a:ext cx="31928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Livvic"/>
                <a:sym typeface="Livvic"/>
              </a:rPr>
              <a:t>Import key libraries: pandas, </a:t>
            </a:r>
            <a:r>
              <a:rPr lang="en-US" sz="1200" dirty="0" err="1">
                <a:solidFill>
                  <a:schemeClr val="dk1"/>
                </a:solidFill>
                <a:latin typeface="Livvic"/>
                <a:sym typeface="Livvic"/>
              </a:rPr>
              <a:t>numpy</a:t>
            </a:r>
            <a:r>
              <a:rPr lang="en-US" sz="1200" dirty="0">
                <a:solidFill>
                  <a:schemeClr val="dk1"/>
                </a:solidFill>
                <a:latin typeface="Livvic"/>
                <a:sym typeface="Livvic"/>
              </a:rPr>
              <a:t>, matplotlib, seaborn, </a:t>
            </a:r>
            <a:r>
              <a:rPr lang="en-US" sz="1200" dirty="0" err="1">
                <a:solidFill>
                  <a:schemeClr val="dk1"/>
                </a:solidFill>
                <a:latin typeface="Livvic"/>
                <a:sym typeface="Livvic"/>
              </a:rPr>
              <a:t>etc</a:t>
            </a:r>
            <a:endParaRPr lang="en-US" sz="1200" dirty="0">
              <a:solidFill>
                <a:schemeClr val="dk1"/>
              </a:solidFill>
              <a:latin typeface="Livvic"/>
              <a:sym typeface="Livvic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C07DB9-351E-95AA-A814-641A1A5A0EF9}"/>
              </a:ext>
            </a:extLst>
          </p:cNvPr>
          <p:cNvSpPr txBox="1"/>
          <p:nvPr/>
        </p:nvSpPr>
        <p:spPr>
          <a:xfrm>
            <a:off x="816483" y="2551186"/>
            <a:ext cx="4572000" cy="411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Load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A3E272-11A7-5BBC-0FD7-EE7EE2D57891}"/>
              </a:ext>
            </a:extLst>
          </p:cNvPr>
          <p:cNvSpPr txBox="1"/>
          <p:nvPr/>
        </p:nvSpPr>
        <p:spPr>
          <a:xfrm>
            <a:off x="816483" y="2962324"/>
            <a:ext cx="2862220" cy="475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200" dirty="0">
                <a:solidFill>
                  <a:schemeClr val="dk1"/>
                </a:solidFill>
                <a:latin typeface="Livvic"/>
              </a:rPr>
              <a:t>Load datasets into Pandas </a:t>
            </a:r>
            <a:r>
              <a:rPr lang="en-US" sz="1200" dirty="0" err="1">
                <a:solidFill>
                  <a:schemeClr val="dk1"/>
                </a:solidFill>
                <a:latin typeface="Livvic"/>
              </a:rPr>
              <a:t>DataFrame</a:t>
            </a:r>
            <a:r>
              <a:rPr lang="en-US" sz="1200" dirty="0">
                <a:solidFill>
                  <a:schemeClr val="dk1"/>
                </a:solidFill>
                <a:latin typeface="Livvic"/>
              </a:rPr>
              <a:t> for analysis.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977020-0983-0C45-8D5E-05BFA376B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393" y="1421052"/>
            <a:ext cx="2205013" cy="1103435"/>
          </a:xfrm>
          <a:prstGeom prst="rect">
            <a:avLst/>
          </a:prstGeom>
        </p:spPr>
      </p:pic>
      <p:sp>
        <p:nvSpPr>
          <p:cNvPr id="14" name="Google Shape;329;p35">
            <a:extLst>
              <a:ext uri="{FF2B5EF4-FFF2-40B4-BE49-F238E27FC236}">
                <a16:creationId xmlns:a16="http://schemas.microsoft.com/office/drawing/2014/main" id="{250F479C-0756-062D-C2D6-51EEADC67EC2}"/>
              </a:ext>
            </a:extLst>
          </p:cNvPr>
          <p:cNvSpPr txBox="1">
            <a:spLocks/>
          </p:cNvSpPr>
          <p:nvPr/>
        </p:nvSpPr>
        <p:spPr>
          <a:xfrm>
            <a:off x="720000" y="539400"/>
            <a:ext cx="77040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/>
              <a:t>Steps for EDA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9112FA-CDFD-AC76-7274-0815DED6A4BA}"/>
              </a:ext>
            </a:extLst>
          </p:cNvPr>
          <p:cNvSpPr txBox="1"/>
          <p:nvPr/>
        </p:nvSpPr>
        <p:spPr>
          <a:xfrm>
            <a:off x="816483" y="3652476"/>
            <a:ext cx="2981794" cy="411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Shape of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5D88B0-99A9-593F-61CE-A24717FC8F52}"/>
              </a:ext>
            </a:extLst>
          </p:cNvPr>
          <p:cNvSpPr txBox="1"/>
          <p:nvPr/>
        </p:nvSpPr>
        <p:spPr>
          <a:xfrm>
            <a:off x="876270" y="4066425"/>
            <a:ext cx="2862220" cy="475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200" dirty="0">
                <a:solidFill>
                  <a:schemeClr val="dk1"/>
                </a:solidFill>
                <a:latin typeface="Livvic"/>
              </a:rPr>
              <a:t>Size of the data find using the shape method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4B25780-909E-3B10-8604-4A322222B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393" y="2911893"/>
            <a:ext cx="2110154" cy="136233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ank Loan Granting Consulting by Slidesgo">
  <a:themeElements>
    <a:clrScheme name="Simple Light">
      <a:dk1>
        <a:srgbClr val="174B67"/>
      </a:dk1>
      <a:lt1>
        <a:srgbClr val="F8F8F8"/>
      </a:lt1>
      <a:dk2>
        <a:srgbClr val="A7BBC7"/>
      </a:dk2>
      <a:lt2>
        <a:srgbClr val="DAE6EC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74B6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1744</Words>
  <Application>Microsoft Office PowerPoint</Application>
  <PresentationFormat>On-screen Show (16:9)</PresentationFormat>
  <Paragraphs>178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Arial Unicode MS</vt:lpstr>
      <vt:lpstr>Poppins</vt:lpstr>
      <vt:lpstr>Arial</vt:lpstr>
      <vt:lpstr>Roboto</vt:lpstr>
      <vt:lpstr>Livvic</vt:lpstr>
      <vt:lpstr>Poppins SemiBold</vt:lpstr>
      <vt:lpstr>Poppins Medium</vt:lpstr>
      <vt:lpstr>Open Sans</vt:lpstr>
      <vt:lpstr>Aptos</vt:lpstr>
      <vt:lpstr>Raleway</vt:lpstr>
      <vt:lpstr>Bank Loan Granting Consulting by Slidesgo</vt:lpstr>
      <vt:lpstr>OGTIP Internship Project: Python</vt:lpstr>
      <vt:lpstr>02</vt:lpstr>
      <vt:lpstr>Introduction</vt:lpstr>
      <vt:lpstr>Objective</vt:lpstr>
      <vt:lpstr>About the Dataset</vt:lpstr>
      <vt:lpstr>Key Concepts and Challenges</vt:lpstr>
      <vt:lpstr>EDA - Exploratory Data Analysis </vt:lpstr>
      <vt:lpstr>Steps for EDA - Overview</vt:lpstr>
      <vt:lpstr>Import Libraries</vt:lpstr>
      <vt:lpstr>PowerPoint Presentation</vt:lpstr>
      <vt:lpstr>PowerPoint Presentation</vt:lpstr>
      <vt:lpstr>PowerPoint Presentation</vt:lpstr>
      <vt:lpstr>Steps for EDA - Bivariate Analysis</vt:lpstr>
      <vt:lpstr>Steps for EDA - Bivariate Analysis</vt:lpstr>
      <vt:lpstr>Steps for EDA - Time-Based Analysis</vt:lpstr>
      <vt:lpstr>Steps for EDA - Target Variable Analysis</vt:lpstr>
      <vt:lpstr>Steps for EDA - Target Variable Analysis</vt:lpstr>
      <vt:lpstr>Steps for EDA - Multivariate Analysis</vt:lpstr>
      <vt:lpstr>Steps for EDA - Outlier Detection</vt:lpstr>
      <vt:lpstr>Steps for EDA - Data Distribution</vt:lpstr>
      <vt:lpstr>Steps for EDA - Data Distribution</vt:lpstr>
      <vt:lpstr>Steps for EDA - Detecting Relationships </vt:lpstr>
      <vt:lpstr>Steps for EDA – Imbalance Check</vt:lpstr>
      <vt:lpstr>Steps for EDA - Risk Analytics </vt:lpstr>
      <vt:lpstr>Steps for EDA - Decision Making </vt:lpstr>
      <vt:lpstr>Steps for EDA – Financial Risk Management</vt:lpstr>
      <vt:lpstr>Steps for EDA - Merge Two dataset </vt:lpstr>
      <vt:lpstr>Steps for EDA - Risk Analytics 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Ramya Panchatcharam</cp:lastModifiedBy>
  <cp:revision>4</cp:revision>
  <dcterms:modified xsi:type="dcterms:W3CDTF">2024-09-15T19:03:29Z</dcterms:modified>
</cp:coreProperties>
</file>